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Cinzel Decorative" pitchFamily="2" charset="77"/>
      <p:regular r:id="rId22"/>
      <p:bold r:id="rId23"/>
    </p:embeddedFont>
    <p:embeddedFont>
      <p:font typeface="Quattrocento Sans" panose="020B0502050000020003" pitchFamily="34" charset="0"/>
      <p:regular r:id="rId24"/>
      <p:bold r:id="rId25"/>
      <p:italic r:id="rId26"/>
      <p:boldItalic r:id="rId27"/>
    </p:embeddedFont>
    <p:embeddedFont>
      <p:font typeface="Satisfy" panose="02000000000000000000" pitchFamily="2" charset="0"/>
      <p:regular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6" roundtripDataSignature="AMtx7mjzjBZuKNPdYkVLhKArssJmQzPQ4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4973"/>
    <p:restoredTop sz="94676"/>
  </p:normalViewPr>
  <p:slideViewPr>
    <p:cSldViewPr snapToGrid="0">
      <p:cViewPr varScale="1">
        <p:scale>
          <a:sx n="64" d="100"/>
          <a:sy n="64" d="100"/>
        </p:scale>
        <p:origin x="168" y="101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49dc206dd1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lvl="0" indent="0" algn="l" rtl="0">
              <a:lnSpc>
                <a:spcPct val="115000"/>
              </a:lnSpc>
              <a:spcBef>
                <a:spcPts val="0"/>
              </a:spcBef>
              <a:spcAft>
                <a:spcPts val="0"/>
              </a:spcAft>
              <a:buNone/>
            </a:pPr>
            <a:r>
              <a:rPr lang="en-US" sz="1050" dirty="0">
                <a:solidFill>
                  <a:srgbClr val="0E0E0E"/>
                </a:solidFill>
              </a:rPr>
              <a:t>We started with two separate datasets, one for red wine and one for white. We merged them and ensured there were no missing values. To prepare for modeling, we applied scaling techniques: standardization for some features and normalization for others. This step is critical for helping models perform consistently across all features.</a:t>
            </a:r>
            <a:endParaRPr sz="1050" dirty="0">
              <a:solidFill>
                <a:srgbClr val="0E0E0E"/>
              </a:solidFill>
            </a:endParaRPr>
          </a:p>
          <a:p>
            <a:pPr marL="0" lvl="0" indent="0" algn="l" rtl="0">
              <a:lnSpc>
                <a:spcPct val="115000"/>
              </a:lnSpc>
              <a:spcBef>
                <a:spcPts val="0"/>
              </a:spcBef>
              <a:spcAft>
                <a:spcPts val="0"/>
              </a:spcAft>
              <a:buClr>
                <a:schemeClr val="dk1"/>
              </a:buClr>
              <a:buSzPts val="1100"/>
              <a:buFont typeface="Arial"/>
              <a:buNone/>
            </a:pPr>
            <a:endParaRPr sz="1000" dirty="0">
              <a:solidFill>
                <a:schemeClr val="dk1"/>
              </a:solidFill>
            </a:endParaRPr>
          </a:p>
          <a:p>
            <a:pPr marL="0" lvl="0" indent="0" algn="l" rtl="0">
              <a:spcBef>
                <a:spcPts val="0"/>
              </a:spcBef>
              <a:spcAft>
                <a:spcPts val="0"/>
              </a:spcAft>
              <a:buNone/>
            </a:pPr>
            <a:endParaRPr dirty="0"/>
          </a:p>
        </p:txBody>
      </p:sp>
      <p:sp>
        <p:nvSpPr>
          <p:cNvPr id="279" name="Google Shape;279;g349dc206dd1_2_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349dc206dd1_4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lang="en-US" sz="1050" b="0" dirty="0">
                <a:solidFill>
                  <a:srgbClr val="0E0E0E"/>
                </a:solidFill>
              </a:rPr>
              <a:t>We did a bit of exploratory analysis using Spark SQL to group the wines into our two quality classes: </a:t>
            </a:r>
            <a:r>
              <a:rPr lang="en-US" sz="1000" b="0" dirty="0">
                <a:solidFill>
                  <a:srgbClr val="0E0E0E"/>
                </a:solidFill>
              </a:rPr>
              <a:t>Standard and Premium and we were able to spot clear differences in chemical properties. Premium wines generally had higher alcohol content and lower density, which reinforces their importance as key features in our model. Sulphates and pH showed smaller differences, </a:t>
            </a:r>
            <a:r>
              <a:rPr lang="en-US" sz="1400" b="0" dirty="0"/>
              <a:t>but still added useful input to the classification process.</a:t>
            </a:r>
          </a:p>
          <a:p>
            <a:pPr marL="139700" lvl="0" indent="0" algn="l" rtl="0">
              <a:lnSpc>
                <a:spcPct val="115000"/>
              </a:lnSpc>
              <a:spcBef>
                <a:spcPts val="0"/>
              </a:spcBef>
              <a:spcAft>
                <a:spcPts val="0"/>
              </a:spcAft>
              <a:buNone/>
            </a:pPr>
            <a:endParaRPr sz="1000" dirty="0"/>
          </a:p>
        </p:txBody>
      </p:sp>
      <p:sp>
        <p:nvSpPr>
          <p:cNvPr id="293" name="Google Shape;293;g349dc206dd1_4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349dc206dd1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lvl="0" indent="0" algn="l" rtl="0">
              <a:lnSpc>
                <a:spcPct val="115000"/>
              </a:lnSpc>
              <a:spcBef>
                <a:spcPts val="0"/>
              </a:spcBef>
              <a:spcAft>
                <a:spcPts val="0"/>
              </a:spcAft>
              <a:buNone/>
            </a:pPr>
            <a:r>
              <a:rPr lang="en-US" sz="1050" dirty="0">
                <a:solidFill>
                  <a:srgbClr val="0E0E0E"/>
                </a:solidFill>
              </a:rPr>
              <a:t>We simplified the wine quality scores into two categories: Standard for wines with a score of 6 or below, and Premium for scores above 6. We created this target using a custom function and then encoded other categorical features, like wine type, using one-hot encoding. Once the data was labeled and fully numeric, we were ready to train our machine learning models using the scaled chemical features.</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000" dirty="0">
              <a:solidFill>
                <a:schemeClr val="dk1"/>
              </a:solidFill>
            </a:endParaRPr>
          </a:p>
          <a:p>
            <a:pPr marL="0" lvl="0" indent="0" algn="l" rtl="0">
              <a:spcBef>
                <a:spcPts val="0"/>
              </a:spcBef>
              <a:spcAft>
                <a:spcPts val="0"/>
              </a:spcAft>
              <a:buNone/>
            </a:pPr>
            <a:endParaRPr dirty="0"/>
          </a:p>
        </p:txBody>
      </p:sp>
      <p:sp>
        <p:nvSpPr>
          <p:cNvPr id="306" name="Google Shape;306;g349dc206dd1_2_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349dc206dd1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lvl="0" indent="0" algn="l" rtl="0">
              <a:lnSpc>
                <a:spcPct val="115000"/>
              </a:lnSpc>
              <a:spcBef>
                <a:spcPts val="0"/>
              </a:spcBef>
              <a:spcAft>
                <a:spcPts val="0"/>
              </a:spcAft>
              <a:buNone/>
            </a:pPr>
            <a:r>
              <a:rPr lang="en-US" sz="1050">
                <a:solidFill>
                  <a:srgbClr val="0E0E0E"/>
                </a:solidFill>
              </a:rPr>
              <a:t>Before any optimization, we trained a Random Forest Classifier as our baseline model. We used an 80/20 train-test split and set our target to classify wines as either Standard or Premium. The initial results were really promising, the model achieved almost 90% accuracy even before tuning, which gave us a strong foundation to build on.</a:t>
            </a:r>
            <a:endParaRPr sz="1050">
              <a:solidFill>
                <a:srgbClr val="0E0E0E"/>
              </a:solidFill>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endParaRPr>
          </a:p>
          <a:p>
            <a:pPr marL="0" lvl="0" indent="0" algn="l" rtl="0">
              <a:spcBef>
                <a:spcPts val="0"/>
              </a:spcBef>
              <a:spcAft>
                <a:spcPts val="0"/>
              </a:spcAft>
              <a:buNone/>
            </a:pPr>
            <a:endParaRPr/>
          </a:p>
        </p:txBody>
      </p:sp>
      <p:sp>
        <p:nvSpPr>
          <p:cNvPr id="319" name="Google Shape;319;g349dc206dd1_2_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49dc206dd1_2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50" dirty="0">
                <a:solidFill>
                  <a:srgbClr val="0E0E0E"/>
                </a:solidFill>
              </a:rPr>
              <a:t>We tested three different machine learning models: Random Forest, Logistic Regression, and Support Vector Machine.</a:t>
            </a:r>
            <a:endParaRPr sz="1050" dirty="0">
              <a:solidFill>
                <a:srgbClr val="0E0E0E"/>
              </a:solidFill>
            </a:endParaRPr>
          </a:p>
          <a:p>
            <a:pPr marL="0" lvl="0" indent="0" algn="l" rtl="0">
              <a:lnSpc>
                <a:spcPct val="115000"/>
              </a:lnSpc>
              <a:spcBef>
                <a:spcPts val="0"/>
              </a:spcBef>
              <a:spcAft>
                <a:spcPts val="0"/>
              </a:spcAft>
              <a:buClr>
                <a:schemeClr val="dk1"/>
              </a:buClr>
              <a:buSzPts val="1100"/>
              <a:buFont typeface="Arial"/>
              <a:buNone/>
            </a:pPr>
            <a:r>
              <a:rPr lang="en-US" sz="1050" dirty="0">
                <a:solidFill>
                  <a:srgbClr val="0E0E0E"/>
                </a:solidFill>
              </a:rPr>
              <a:t>To explore performance, we trained each model using the full feature set and again using a PCA-reduced version of the data. PCA helped simplify the input space by reducing dimensions, which sometimes improves model generalization, though in our case, Random Forest performed best even without PCA.</a:t>
            </a:r>
            <a:endParaRPr sz="1050" dirty="0">
              <a:solidFill>
                <a:srgbClr val="0E0E0E"/>
              </a:solidFill>
            </a:endParaRPr>
          </a:p>
          <a:p>
            <a:pPr marL="0" lvl="0" indent="0" algn="l" rtl="0">
              <a:spcBef>
                <a:spcPts val="0"/>
              </a:spcBef>
              <a:spcAft>
                <a:spcPts val="0"/>
              </a:spcAft>
              <a:buNone/>
            </a:pPr>
            <a:endParaRPr sz="1000" dirty="0">
              <a:solidFill>
                <a:schemeClr val="dk1"/>
              </a:solidFill>
            </a:endParaRPr>
          </a:p>
        </p:txBody>
      </p:sp>
      <p:sp>
        <p:nvSpPr>
          <p:cNvPr id="332" name="Google Shape;332;g349dc206dd1_2_5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349dc206dd1_2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50" dirty="0">
                <a:solidFill>
                  <a:srgbClr val="0E0E0E"/>
                </a:solidFill>
                <a:latin typeface="Quattrocento Sans"/>
                <a:ea typeface="Quattrocento Sans"/>
                <a:cs typeface="Quattrocento Sans"/>
                <a:sym typeface="Quattrocento Sans"/>
              </a:rPr>
              <a:t>After training and testing all the models, Random Forest without Principal Component Analysis (PCA) came out on top, achieving about 89.5% accuracy.</a:t>
            </a:r>
            <a:endParaRPr sz="1050" dirty="0">
              <a:solidFill>
                <a:srgbClr val="0E0E0E"/>
              </a:solidFill>
              <a:latin typeface="Quattrocento Sans"/>
              <a:ea typeface="Quattrocento Sans"/>
              <a:cs typeface="Quattrocento Sans"/>
              <a:sym typeface="Quattrocento Sans"/>
            </a:endParaRPr>
          </a:p>
          <a:p>
            <a:pPr marL="0" lvl="0" indent="0" algn="l" rtl="0">
              <a:lnSpc>
                <a:spcPct val="115000"/>
              </a:lnSpc>
              <a:spcBef>
                <a:spcPts val="0"/>
              </a:spcBef>
              <a:spcAft>
                <a:spcPts val="0"/>
              </a:spcAft>
              <a:buNone/>
            </a:pPr>
            <a:r>
              <a:rPr lang="en-US" sz="1050" dirty="0">
                <a:solidFill>
                  <a:srgbClr val="0E0E0E"/>
                </a:solidFill>
                <a:latin typeface="Quattrocento Sans"/>
                <a:ea typeface="Quattrocento Sans"/>
                <a:cs typeface="Quattrocento Sans"/>
                <a:sym typeface="Quattrocento Sans"/>
              </a:rPr>
              <a:t>Predicting Premium wines was more challenging due to class imbalance, but Random Forest still handled it better than the other models. </a:t>
            </a:r>
            <a:r>
              <a:rPr lang="en-US" sz="1050" dirty="0">
                <a:solidFill>
                  <a:srgbClr val="0E0E0E"/>
                </a:solidFill>
              </a:rPr>
              <a:t>We evaluated each model using accuracy, precision, recall, and F1-score to make sure our results were reliable across both classes, not just overall.</a:t>
            </a:r>
            <a:endParaRPr sz="1050" dirty="0">
              <a:solidFill>
                <a:srgbClr val="0E0E0E"/>
              </a:solidFill>
            </a:endParaRPr>
          </a:p>
          <a:p>
            <a:pPr marL="0" lvl="0" indent="0" algn="l" rtl="0">
              <a:lnSpc>
                <a:spcPct val="115000"/>
              </a:lnSpc>
              <a:spcBef>
                <a:spcPts val="0"/>
              </a:spcBef>
              <a:spcAft>
                <a:spcPts val="0"/>
              </a:spcAft>
              <a:buNone/>
            </a:pPr>
            <a:endParaRPr sz="1050" dirty="0">
              <a:solidFill>
                <a:srgbClr val="0E0E0E"/>
              </a:solidFill>
              <a:latin typeface="Quattrocento Sans"/>
              <a:ea typeface="Quattrocento Sans"/>
              <a:cs typeface="Quattrocento Sans"/>
              <a:sym typeface="Quattrocento Sans"/>
            </a:endParaRPr>
          </a:p>
        </p:txBody>
      </p:sp>
      <p:sp>
        <p:nvSpPr>
          <p:cNvPr id="347" name="Google Shape;347;g349dc206dd1_2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349dc206dd1_4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dirty="0">
                <a:solidFill>
                  <a:schemeClr val="dk1"/>
                </a:solidFill>
              </a:rPr>
              <a:t>Passing the bottle on to Rob who is going to discuss the feature importances of Random </a:t>
            </a:r>
            <a:r>
              <a:rPr lang="en-US" sz="1000">
                <a:solidFill>
                  <a:schemeClr val="dk1"/>
                </a:solidFill>
              </a:rPr>
              <a:t>Forest. Now </a:t>
            </a:r>
            <a:r>
              <a:rPr lang="en-US" sz="1000" dirty="0">
                <a:solidFill>
                  <a:schemeClr val="dk1"/>
                </a:solidFill>
              </a:rPr>
              <a:t>that we’ve validated our model, we’ll move on to visualizing our results in Tableau. We’ll explore how features like alcohol, pH, and density influence wine quality across red and white wines.</a:t>
            </a:r>
            <a:endParaRPr sz="1000" dirty="0">
              <a:solidFill>
                <a:schemeClr val="dk1"/>
              </a:solidFill>
            </a:endParaRPr>
          </a:p>
          <a:p>
            <a:pPr marL="0" lvl="0" indent="0" algn="l" rtl="0">
              <a:spcBef>
                <a:spcPts val="0"/>
              </a:spcBef>
              <a:spcAft>
                <a:spcPts val="0"/>
              </a:spcAft>
              <a:buNone/>
            </a:pPr>
            <a:endParaRPr dirty="0"/>
          </a:p>
        </p:txBody>
      </p:sp>
      <p:sp>
        <p:nvSpPr>
          <p:cNvPr id="360" name="Google Shape;360;g349dc206dd1_4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Preview of some of the visuals we created on </a:t>
            </a:r>
            <a:r>
              <a:rPr lang="en-US" dirty="0" err="1"/>
              <a:t>Tableu</a:t>
            </a:r>
            <a:r>
              <a:rPr lang="en-US" dirty="0"/>
              <a:t>. To get the full story check out the Tableau link. </a:t>
            </a:r>
            <a:endParaRPr dirty="0"/>
          </a:p>
        </p:txBody>
      </p:sp>
      <p:sp>
        <p:nvSpPr>
          <p:cNvPr id="377" name="Google Shape;377;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6" name="Google Shape;396;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4" name="Google Shape;444;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49d2f170c4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g349d2f170c4_2_4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49d2f170c4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 name="Google Shape;230;g349d2f170c4_2_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1400" b="0" dirty="0"/>
              <a:t>Hi everyone, Donald and I collaborated on the notebook portion of the project, it focuses on predicting whether a wine is Standard or Premium based on its chemical properties. We merged red and white wine datasets and used supervised learning techniques to train models that accurately classify wines using data. This approach can help improve consistency in wine production and guide consumers toward better-quality wine choices.</a:t>
            </a:r>
          </a:p>
          <a:p>
            <a:pPr marL="139700" lvl="0" indent="0" algn="l" rtl="0">
              <a:lnSpc>
                <a:spcPct val="115000"/>
              </a:lnSpc>
              <a:spcBef>
                <a:spcPts val="0"/>
              </a:spcBef>
              <a:spcAft>
                <a:spcPts val="0"/>
              </a:spcAft>
              <a:buNone/>
            </a:pPr>
            <a:endParaRPr sz="1000" dirty="0">
              <a:highlight>
                <a:schemeClr val="lt2"/>
              </a:highlight>
            </a:endParaRPr>
          </a:p>
        </p:txBody>
      </p:sp>
      <p:sp>
        <p:nvSpPr>
          <p:cNvPr id="263" name="Google Shape;26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1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1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1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1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1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0"/>
          <p:cNvSpPr>
            <a:spLocks noGrp="1"/>
          </p:cNvSpPr>
          <p:nvPr>
            <p:ph type="pic" idx="2"/>
          </p:nvPr>
        </p:nvSpPr>
        <p:spPr>
          <a:xfrm>
            <a:off x="1792288" y="612775"/>
            <a:ext cx="5486400" cy="4114800"/>
          </a:xfrm>
          <a:prstGeom prst="rect">
            <a:avLst/>
          </a:prstGeom>
          <a:noFill/>
          <a:ln>
            <a:noFill/>
          </a:ln>
        </p:spPr>
      </p:sp>
      <p:sp>
        <p:nvSpPr>
          <p:cNvPr id="64" name="Google Shape;64;p2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hyperlink" Target="https://public.tableau.com/app/profile/mica.lenzo/viz/Proj4Tableau/WineQualityPredictionExploratoryAnalysisVisualizations" TargetMode="External"/></Relationships>
</file>

<file path=ppt/slides/_rels/slide18.xml.rels><?xml version="1.0" encoding="UTF-8" standalone="yes"?>
<Relationships xmlns="http://schemas.openxmlformats.org/package/2006/relationships"><Relationship Id="rId13" Type="http://schemas.openxmlformats.org/officeDocument/2006/relationships/image" Target="../media/image35.png"/><Relationship Id="rId18" Type="http://schemas.openxmlformats.org/officeDocument/2006/relationships/image" Target="../media/image40.png"/><Relationship Id="rId26" Type="http://schemas.openxmlformats.org/officeDocument/2006/relationships/image" Target="../media/image44.png"/><Relationship Id="rId39" Type="http://schemas.openxmlformats.org/officeDocument/2006/relationships/image" Target="../media/image56.png"/><Relationship Id="rId21" Type="http://schemas.openxmlformats.org/officeDocument/2006/relationships/image" Target="../media/image14.png"/><Relationship Id="rId34" Type="http://schemas.openxmlformats.org/officeDocument/2006/relationships/image" Target="../media/image52.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5" Type="http://schemas.openxmlformats.org/officeDocument/2006/relationships/image" Target="../media/image43.png"/><Relationship Id="rId33" Type="http://schemas.openxmlformats.org/officeDocument/2006/relationships/image" Target="../media/image51.png"/><Relationship Id="rId38" Type="http://schemas.openxmlformats.org/officeDocument/2006/relationships/image" Target="../media/image2.png"/><Relationship Id="rId2" Type="http://schemas.openxmlformats.org/officeDocument/2006/relationships/notesSlide" Target="../notesSlides/notesSlide18.xml"/><Relationship Id="rId16" Type="http://schemas.openxmlformats.org/officeDocument/2006/relationships/image" Target="../media/image38.png"/><Relationship Id="rId20" Type="http://schemas.openxmlformats.org/officeDocument/2006/relationships/image" Target="../media/image13.png"/><Relationship Id="rId29"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33.png"/><Relationship Id="rId24" Type="http://schemas.openxmlformats.org/officeDocument/2006/relationships/image" Target="../media/image42.png"/><Relationship Id="rId32" Type="http://schemas.openxmlformats.org/officeDocument/2006/relationships/image" Target="../media/image50.png"/><Relationship Id="rId37" Type="http://schemas.openxmlformats.org/officeDocument/2006/relationships/image" Target="../media/image55.png"/><Relationship Id="rId40" Type="http://schemas.openxmlformats.org/officeDocument/2006/relationships/hyperlink" Target="https://github.com/alvamag/Team3_Project4/tree/77dc83f774b1955d825d0d8aa0b455e2ea1c4880/Resources" TargetMode="External"/><Relationship Id="rId5" Type="http://schemas.openxmlformats.org/officeDocument/2006/relationships/image" Target="../media/image11.png"/><Relationship Id="rId15" Type="http://schemas.openxmlformats.org/officeDocument/2006/relationships/image" Target="../media/image37.png"/><Relationship Id="rId23" Type="http://schemas.openxmlformats.org/officeDocument/2006/relationships/image" Target="../media/image16.png"/><Relationship Id="rId28" Type="http://schemas.openxmlformats.org/officeDocument/2006/relationships/image" Target="../media/image46.png"/><Relationship Id="rId36" Type="http://schemas.openxmlformats.org/officeDocument/2006/relationships/image" Target="../media/image54.png"/><Relationship Id="rId10" Type="http://schemas.openxmlformats.org/officeDocument/2006/relationships/image" Target="../media/image32.png"/><Relationship Id="rId19" Type="http://schemas.openxmlformats.org/officeDocument/2006/relationships/image" Target="../media/image41.png"/><Relationship Id="rId31" Type="http://schemas.openxmlformats.org/officeDocument/2006/relationships/image" Target="../media/image49.png"/><Relationship Id="rId4" Type="http://schemas.openxmlformats.org/officeDocument/2006/relationships/image" Target="../media/image9.png"/><Relationship Id="rId9" Type="http://schemas.openxmlformats.org/officeDocument/2006/relationships/image" Target="../media/image27.png"/><Relationship Id="rId14" Type="http://schemas.openxmlformats.org/officeDocument/2006/relationships/image" Target="../media/image36.png"/><Relationship Id="rId22" Type="http://schemas.openxmlformats.org/officeDocument/2006/relationships/image" Target="../media/image15.png"/><Relationship Id="rId27" Type="http://schemas.openxmlformats.org/officeDocument/2006/relationships/image" Target="../media/image45.png"/><Relationship Id="rId30" Type="http://schemas.openxmlformats.org/officeDocument/2006/relationships/image" Target="../media/image48.png"/><Relationship Id="rId35" Type="http://schemas.openxmlformats.org/officeDocument/2006/relationships/image" Target="../media/image53.png"/><Relationship Id="rId8" Type="http://schemas.openxmlformats.org/officeDocument/2006/relationships/image" Target="../media/image31.png"/><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jp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8.jp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23030"/>
        </a:solidFill>
        <a:effectLst/>
      </p:bgPr>
    </p:bg>
    <p:spTree>
      <p:nvGrpSpPr>
        <p:cNvPr id="1" name="Shape 83"/>
        <p:cNvGrpSpPr/>
        <p:nvPr/>
      </p:nvGrpSpPr>
      <p:grpSpPr>
        <a:xfrm>
          <a:off x="0" y="0"/>
          <a:ext cx="0" cy="0"/>
          <a:chOff x="0" y="0"/>
          <a:chExt cx="0" cy="0"/>
        </a:xfrm>
      </p:grpSpPr>
      <p:sp>
        <p:nvSpPr>
          <p:cNvPr id="84" name="Google Shape;84;p1"/>
          <p:cNvSpPr/>
          <p:nvPr/>
        </p:nvSpPr>
        <p:spPr>
          <a:xfrm>
            <a:off x="14651273" y="6395297"/>
            <a:ext cx="3314306" cy="3532808"/>
          </a:xfrm>
          <a:custGeom>
            <a:avLst/>
            <a:gdLst/>
            <a:ahLst/>
            <a:cxnLst/>
            <a:rect l="l" t="t" r="r" b="b"/>
            <a:pathLst>
              <a:path w="3314306" h="3532808" extrusionOk="0">
                <a:moveTo>
                  <a:pt x="0" y="0"/>
                </a:moveTo>
                <a:lnTo>
                  <a:pt x="3314307" y="0"/>
                </a:lnTo>
                <a:lnTo>
                  <a:pt x="3314307" y="3532808"/>
                </a:lnTo>
                <a:lnTo>
                  <a:pt x="0" y="3532808"/>
                </a:lnTo>
                <a:lnTo>
                  <a:pt x="0" y="0"/>
                </a:lnTo>
                <a:close/>
              </a:path>
            </a:pathLst>
          </a:custGeom>
          <a:blipFill rotWithShape="1">
            <a:blip r:embed="rId3">
              <a:alphaModFix/>
            </a:blip>
            <a:stretch>
              <a:fillRect b="-66055"/>
            </a:stretch>
          </a:blipFill>
          <a:ln>
            <a:noFill/>
          </a:ln>
        </p:spPr>
        <p:txBody>
          <a:bodyPr/>
          <a:lstStyle/>
          <a:p>
            <a:endParaRPr lang="en-US"/>
          </a:p>
        </p:txBody>
      </p:sp>
      <p:sp>
        <p:nvSpPr>
          <p:cNvPr id="85" name="Google Shape;85;p1"/>
          <p:cNvSpPr/>
          <p:nvPr/>
        </p:nvSpPr>
        <p:spPr>
          <a:xfrm flipH="1">
            <a:off x="9" y="1084999"/>
            <a:ext cx="5498116" cy="3060584"/>
          </a:xfrm>
          <a:custGeom>
            <a:avLst/>
            <a:gdLst/>
            <a:ahLst/>
            <a:cxnLst/>
            <a:rect l="l" t="t" r="r" b="b"/>
            <a:pathLst>
              <a:path w="8115300" h="3611308" extrusionOk="0">
                <a:moveTo>
                  <a:pt x="8115300" y="0"/>
                </a:moveTo>
                <a:lnTo>
                  <a:pt x="0" y="0"/>
                </a:lnTo>
                <a:lnTo>
                  <a:pt x="0" y="3611308"/>
                </a:lnTo>
                <a:lnTo>
                  <a:pt x="8115300" y="3611308"/>
                </a:lnTo>
                <a:lnTo>
                  <a:pt x="8115300" y="0"/>
                </a:lnTo>
                <a:close/>
              </a:path>
            </a:pathLst>
          </a:custGeom>
          <a:blipFill rotWithShape="1">
            <a:blip r:embed="rId4">
              <a:alphaModFix/>
            </a:blip>
            <a:stretch>
              <a:fillRect/>
            </a:stretch>
          </a:blipFill>
          <a:ln>
            <a:noFill/>
          </a:ln>
        </p:spPr>
        <p:txBody>
          <a:bodyPr/>
          <a:lstStyle/>
          <a:p>
            <a:endParaRPr lang="en-US"/>
          </a:p>
        </p:txBody>
      </p:sp>
      <p:sp>
        <p:nvSpPr>
          <p:cNvPr id="86" name="Google Shape;86;p1"/>
          <p:cNvSpPr txBox="1"/>
          <p:nvPr/>
        </p:nvSpPr>
        <p:spPr>
          <a:xfrm>
            <a:off x="2800723" y="2446549"/>
            <a:ext cx="11850600" cy="6052800"/>
          </a:xfrm>
          <a:prstGeom prst="rect">
            <a:avLst/>
          </a:prstGeom>
          <a:noFill/>
          <a:ln>
            <a:noFill/>
          </a:ln>
        </p:spPr>
        <p:txBody>
          <a:bodyPr spcFirstLastPara="1" wrap="square" lIns="0" tIns="0" rIns="0" bIns="0" anchor="t" anchorCtr="0">
            <a:spAutoFit/>
          </a:bodyPr>
          <a:lstStyle/>
          <a:p>
            <a:pPr marL="0" marR="0" lvl="0" indent="0" algn="ctr" rtl="0">
              <a:lnSpc>
                <a:spcPct val="108003"/>
              </a:lnSpc>
              <a:spcBef>
                <a:spcPts val="0"/>
              </a:spcBef>
              <a:spcAft>
                <a:spcPts val="0"/>
              </a:spcAft>
              <a:buNone/>
            </a:pPr>
            <a:r>
              <a:rPr lang="en-US" sz="18905" b="0" i="0" u="none" strike="noStrike" cap="none">
                <a:solidFill>
                  <a:srgbClr val="FDF5E5"/>
                </a:solidFill>
                <a:latin typeface="Cinzel Decorative"/>
                <a:ea typeface="Cinzel Decorative"/>
                <a:cs typeface="Cinzel Decorative"/>
                <a:sym typeface="Cinzel Decorative"/>
              </a:rPr>
              <a:t>Wine</a:t>
            </a:r>
            <a:endParaRPr/>
          </a:p>
          <a:p>
            <a:pPr marL="0" marR="0" lvl="0" indent="0" algn="ctr" rtl="0">
              <a:lnSpc>
                <a:spcPct val="108003"/>
              </a:lnSpc>
              <a:spcBef>
                <a:spcPts val="0"/>
              </a:spcBef>
              <a:spcAft>
                <a:spcPts val="0"/>
              </a:spcAft>
              <a:buNone/>
            </a:pPr>
            <a:r>
              <a:rPr lang="en-US" sz="18905" b="0" i="0" u="none" strike="noStrike" cap="none">
                <a:solidFill>
                  <a:srgbClr val="FDF5E5"/>
                </a:solidFill>
                <a:latin typeface="Cinzel Decorative"/>
                <a:ea typeface="Cinzel Decorative"/>
                <a:cs typeface="Cinzel Decorative"/>
                <a:sym typeface="Cinzel Decorative"/>
              </a:rPr>
              <a:t>Tasting</a:t>
            </a:r>
            <a:endParaRPr/>
          </a:p>
        </p:txBody>
      </p:sp>
      <p:sp>
        <p:nvSpPr>
          <p:cNvPr id="87" name="Google Shape;87;p1"/>
          <p:cNvSpPr/>
          <p:nvPr/>
        </p:nvSpPr>
        <p:spPr>
          <a:xfrm>
            <a:off x="675194" y="3407037"/>
            <a:ext cx="2470750" cy="6262270"/>
          </a:xfrm>
          <a:custGeom>
            <a:avLst/>
            <a:gdLst/>
            <a:ahLst/>
            <a:cxnLst/>
            <a:rect l="l" t="t" r="r" b="b"/>
            <a:pathLst>
              <a:path w="2470750" h="6262270" extrusionOk="0">
                <a:moveTo>
                  <a:pt x="0" y="0"/>
                </a:moveTo>
                <a:lnTo>
                  <a:pt x="2470750" y="0"/>
                </a:lnTo>
                <a:lnTo>
                  <a:pt x="2470750" y="6262270"/>
                </a:lnTo>
                <a:lnTo>
                  <a:pt x="0" y="6262270"/>
                </a:lnTo>
                <a:lnTo>
                  <a:pt x="0" y="0"/>
                </a:lnTo>
                <a:close/>
              </a:path>
            </a:pathLst>
          </a:custGeom>
          <a:blipFill rotWithShape="1">
            <a:blip r:embed="rId5">
              <a:alphaModFix/>
            </a:blip>
            <a:stretch>
              <a:fillRect/>
            </a:stretch>
          </a:blipFill>
          <a:ln>
            <a:noFill/>
          </a:ln>
        </p:spPr>
        <p:txBody>
          <a:bodyPr/>
          <a:lstStyle/>
          <a:p>
            <a:endParaRPr lang="en-US"/>
          </a:p>
        </p:txBody>
      </p:sp>
      <p:sp>
        <p:nvSpPr>
          <p:cNvPr id="88" name="Google Shape;88;p1"/>
          <p:cNvSpPr/>
          <p:nvPr/>
        </p:nvSpPr>
        <p:spPr>
          <a:xfrm rot="-3522690">
            <a:off x="13097558" y="-675320"/>
            <a:ext cx="2315232" cy="7800312"/>
          </a:xfrm>
          <a:custGeom>
            <a:avLst/>
            <a:gdLst/>
            <a:ahLst/>
            <a:cxnLst/>
            <a:rect l="l" t="t" r="r" b="b"/>
            <a:pathLst>
              <a:path w="2186201" h="8713121" extrusionOk="0">
                <a:moveTo>
                  <a:pt x="0" y="0"/>
                </a:moveTo>
                <a:lnTo>
                  <a:pt x="2186202" y="0"/>
                </a:lnTo>
                <a:lnTo>
                  <a:pt x="2186202" y="8713121"/>
                </a:lnTo>
                <a:lnTo>
                  <a:pt x="0" y="8713121"/>
                </a:lnTo>
                <a:lnTo>
                  <a:pt x="0" y="0"/>
                </a:lnTo>
                <a:close/>
              </a:path>
            </a:pathLst>
          </a:custGeom>
          <a:blipFill rotWithShape="1">
            <a:blip r:embed="rId6">
              <a:alphaModFix/>
            </a:blip>
            <a:stretch>
              <a:fillRect/>
            </a:stretch>
          </a:blipFill>
          <a:ln>
            <a:noFill/>
          </a:ln>
        </p:spPr>
        <p:txBody>
          <a:bodyPr/>
          <a:lstStyle/>
          <a:p>
            <a:endParaRPr lang="en-US"/>
          </a:p>
        </p:txBody>
      </p:sp>
      <p:grpSp>
        <p:nvGrpSpPr>
          <p:cNvPr id="89" name="Google Shape;89;p1"/>
          <p:cNvGrpSpPr/>
          <p:nvPr/>
        </p:nvGrpSpPr>
        <p:grpSpPr>
          <a:xfrm>
            <a:off x="-313346" y="176968"/>
            <a:ext cx="18914691" cy="192288"/>
            <a:chOff x="0" y="-38100"/>
            <a:chExt cx="4981647" cy="50643"/>
          </a:xfrm>
        </p:grpSpPr>
        <p:sp>
          <p:nvSpPr>
            <p:cNvPr id="90" name="Google Shape;90;p1"/>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FDF5E5"/>
            </a:solidFill>
            <a:ln>
              <a:noFill/>
            </a:ln>
          </p:spPr>
          <p:txBody>
            <a:bodyPr/>
            <a:lstStyle/>
            <a:p>
              <a:endParaRPr lang="en-US"/>
            </a:p>
          </p:txBody>
        </p:sp>
        <p:sp>
          <p:nvSpPr>
            <p:cNvPr id="91" name="Google Shape;91;p1"/>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2" name="Google Shape;92;p1"/>
          <p:cNvGrpSpPr/>
          <p:nvPr/>
        </p:nvGrpSpPr>
        <p:grpSpPr>
          <a:xfrm>
            <a:off x="-313346" y="9773081"/>
            <a:ext cx="18914691" cy="192288"/>
            <a:chOff x="0" y="-38100"/>
            <a:chExt cx="4981647" cy="50643"/>
          </a:xfrm>
        </p:grpSpPr>
        <p:sp>
          <p:nvSpPr>
            <p:cNvPr id="93" name="Google Shape;93;p1"/>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FDF5E5"/>
            </a:solidFill>
            <a:ln>
              <a:noFill/>
            </a:ln>
          </p:spPr>
          <p:txBody>
            <a:bodyPr/>
            <a:lstStyle/>
            <a:p>
              <a:endParaRPr lang="en-US"/>
            </a:p>
          </p:txBody>
        </p:sp>
        <p:sp>
          <p:nvSpPr>
            <p:cNvPr id="94" name="Google Shape;94;p1"/>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5" name="Google Shape;95;p1"/>
          <p:cNvSpPr txBox="1"/>
          <p:nvPr/>
        </p:nvSpPr>
        <p:spPr>
          <a:xfrm>
            <a:off x="6191252" y="1420300"/>
            <a:ext cx="4658700" cy="661800"/>
          </a:xfrm>
          <a:prstGeom prst="rect">
            <a:avLst/>
          </a:prstGeom>
          <a:noFill/>
          <a:ln>
            <a:noFill/>
          </a:ln>
        </p:spPr>
        <p:txBody>
          <a:bodyPr spcFirstLastPara="1" wrap="square" lIns="0" tIns="0" rIns="0" bIns="0" anchor="t" anchorCtr="0">
            <a:spAutoFit/>
          </a:bodyPr>
          <a:lstStyle/>
          <a:p>
            <a:pPr marL="0" marR="0" lvl="1" indent="0" algn="ctr" rtl="0">
              <a:lnSpc>
                <a:spcPct val="140000"/>
              </a:lnSpc>
              <a:spcBef>
                <a:spcPts val="0"/>
              </a:spcBef>
              <a:spcAft>
                <a:spcPts val="0"/>
              </a:spcAft>
              <a:buNone/>
            </a:pPr>
            <a:r>
              <a:rPr lang="en-US" sz="4300" b="1">
                <a:solidFill>
                  <a:srgbClr val="FDF5E5"/>
                </a:solidFill>
                <a:latin typeface="Satisfy"/>
                <a:ea typeface="Satisfy"/>
                <a:cs typeface="Satisfy"/>
                <a:sym typeface="Satisfy"/>
              </a:rPr>
              <a:t>DataVine 12 Vineyard</a:t>
            </a:r>
            <a:endParaRPr sz="700">
              <a:latin typeface="Satisfy"/>
              <a:ea typeface="Satisfy"/>
              <a:cs typeface="Satisfy"/>
              <a:sym typeface="Satisfy"/>
            </a:endParaRPr>
          </a:p>
        </p:txBody>
      </p:sp>
      <p:sp>
        <p:nvSpPr>
          <p:cNvPr id="96" name="Google Shape;96;p1"/>
          <p:cNvSpPr txBox="1"/>
          <p:nvPr/>
        </p:nvSpPr>
        <p:spPr>
          <a:xfrm>
            <a:off x="3657600" y="8248200"/>
            <a:ext cx="10972800" cy="1238400"/>
          </a:xfrm>
          <a:prstGeom prst="rect">
            <a:avLst/>
          </a:prstGeom>
          <a:noFill/>
          <a:ln>
            <a:noFill/>
          </a:ln>
        </p:spPr>
        <p:txBody>
          <a:bodyPr spcFirstLastPara="1" wrap="square" lIns="0" tIns="0" rIns="0" bIns="0" anchor="t" anchorCtr="0">
            <a:spAutoFit/>
          </a:bodyPr>
          <a:lstStyle/>
          <a:p>
            <a:pPr marL="0" lvl="0" indent="0" algn="ctr" rtl="0">
              <a:lnSpc>
                <a:spcPct val="115000"/>
              </a:lnSpc>
              <a:spcBef>
                <a:spcPts val="0"/>
              </a:spcBef>
              <a:spcAft>
                <a:spcPts val="0"/>
              </a:spcAft>
              <a:buClr>
                <a:schemeClr val="dk1"/>
              </a:buClr>
              <a:buSzPts val="1100"/>
              <a:buFont typeface="Arial"/>
              <a:buNone/>
            </a:pPr>
            <a:r>
              <a:rPr lang="en-US" sz="2200">
                <a:solidFill>
                  <a:srgbClr val="F8F3E3"/>
                </a:solidFill>
                <a:latin typeface="Satisfy"/>
                <a:ea typeface="Satisfy"/>
                <a:cs typeface="Satisfy"/>
                <a:sym typeface="Satisfy"/>
              </a:rPr>
              <a:t>Our Vintners:</a:t>
            </a:r>
            <a:endParaRPr sz="2200">
              <a:solidFill>
                <a:srgbClr val="F8F3E3"/>
              </a:solidFill>
              <a:latin typeface="Satisfy"/>
              <a:ea typeface="Satisfy"/>
              <a:cs typeface="Satisfy"/>
              <a:sym typeface="Satisfy"/>
            </a:endParaRPr>
          </a:p>
          <a:p>
            <a:pPr marL="0" lvl="0" indent="0" algn="l" rtl="0">
              <a:lnSpc>
                <a:spcPct val="115000"/>
              </a:lnSpc>
              <a:spcBef>
                <a:spcPts val="1200"/>
              </a:spcBef>
              <a:spcAft>
                <a:spcPts val="1200"/>
              </a:spcAft>
              <a:buSzPts val="1100"/>
              <a:buNone/>
            </a:pPr>
            <a:r>
              <a:rPr lang="en-US" sz="2100">
                <a:solidFill>
                  <a:srgbClr val="F8F3E3"/>
                </a:solidFill>
                <a:latin typeface="Satisfy"/>
                <a:ea typeface="Satisfy"/>
                <a:cs typeface="Satisfy"/>
                <a:sym typeface="Satisfy"/>
              </a:rPr>
              <a:t>Alma Ontiveros, Charisse Robinson, Chorrkin Chin,  Donald Sparks III, Erika Dorsainvil, Kidest Getahun, Magdalene Alva, Maya Morad, Mica Lorenzo, Mita Damte, Patrick Feeney, and Rob Jowaisas</a:t>
            </a:r>
            <a:r>
              <a:rPr lang="en-US" sz="2100" b="0" i="0" u="none" strike="noStrike" cap="none">
                <a:solidFill>
                  <a:srgbClr val="FDF5E5"/>
                </a:solidFill>
                <a:latin typeface="Arial"/>
                <a:ea typeface="Arial"/>
                <a:cs typeface="Arial"/>
                <a:sym typeface="Arial"/>
              </a:rPr>
              <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280"/>
        <p:cNvGrpSpPr/>
        <p:nvPr/>
      </p:nvGrpSpPr>
      <p:grpSpPr>
        <a:xfrm>
          <a:off x="0" y="0"/>
          <a:ext cx="0" cy="0"/>
          <a:chOff x="0" y="0"/>
          <a:chExt cx="0" cy="0"/>
        </a:xfrm>
      </p:grpSpPr>
      <p:sp>
        <p:nvSpPr>
          <p:cNvPr id="281" name="Google Shape;281;g349dc206dd1_2_3"/>
          <p:cNvSpPr txBox="1"/>
          <p:nvPr/>
        </p:nvSpPr>
        <p:spPr>
          <a:xfrm>
            <a:off x="1028700" y="1228325"/>
            <a:ext cx="8096400" cy="2009700"/>
          </a:xfrm>
          <a:prstGeom prst="rect">
            <a:avLst/>
          </a:prstGeom>
          <a:noFill/>
          <a:ln>
            <a:noFill/>
          </a:ln>
        </p:spPr>
        <p:txBody>
          <a:bodyPr spcFirstLastPara="1" wrap="square" lIns="0" tIns="0" rIns="0" bIns="0" anchor="t" anchorCtr="0">
            <a:spAutoFit/>
          </a:bodyPr>
          <a:lstStyle/>
          <a:p>
            <a:pPr marL="0" marR="0" lvl="0" indent="0" algn="l" rtl="0">
              <a:lnSpc>
                <a:spcPct val="147000"/>
              </a:lnSpc>
              <a:spcBef>
                <a:spcPts val="0"/>
              </a:spcBef>
              <a:spcAft>
                <a:spcPts val="0"/>
              </a:spcAft>
              <a:buNone/>
            </a:pPr>
            <a:r>
              <a:rPr lang="en-US" sz="4800">
                <a:solidFill>
                  <a:srgbClr val="923030"/>
                </a:solidFill>
                <a:latin typeface="Cinzel Decorative"/>
                <a:ea typeface="Cinzel Decorative"/>
                <a:cs typeface="Cinzel Decorative"/>
                <a:sym typeface="Cinzel Decorative"/>
              </a:rPr>
              <a:t>Data Cleaning &amp; Feature Engineering </a:t>
            </a:r>
            <a:r>
              <a:rPr lang="en-US" sz="6000">
                <a:solidFill>
                  <a:srgbClr val="923030"/>
                </a:solidFill>
                <a:latin typeface="Cinzel Decorative"/>
                <a:ea typeface="Cinzel Decorative"/>
                <a:cs typeface="Cinzel Decorative"/>
                <a:sym typeface="Cinzel Decorative"/>
              </a:rPr>
              <a:t> </a:t>
            </a:r>
            <a:endParaRPr sz="400">
              <a:solidFill>
                <a:srgbClr val="923030"/>
              </a:solidFill>
              <a:latin typeface="Cinzel Decorative"/>
              <a:ea typeface="Cinzel Decorative"/>
              <a:cs typeface="Cinzel Decorative"/>
              <a:sym typeface="Cinzel Decorative"/>
            </a:endParaRPr>
          </a:p>
        </p:txBody>
      </p:sp>
      <p:grpSp>
        <p:nvGrpSpPr>
          <p:cNvPr id="282" name="Google Shape;282;g349dc206dd1_2_3"/>
          <p:cNvGrpSpPr/>
          <p:nvPr/>
        </p:nvGrpSpPr>
        <p:grpSpPr>
          <a:xfrm>
            <a:off x="-313346" y="176969"/>
            <a:ext cx="18914815" cy="192503"/>
            <a:chOff x="0" y="-38100"/>
            <a:chExt cx="4981647" cy="50700"/>
          </a:xfrm>
        </p:grpSpPr>
        <p:sp>
          <p:nvSpPr>
            <p:cNvPr id="283" name="Google Shape;283;g349dc206dd1_2_3"/>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284" name="Google Shape;284;g349dc206dd1_2_3"/>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5" name="Google Shape;285;g349dc206dd1_2_3"/>
          <p:cNvGrpSpPr/>
          <p:nvPr/>
        </p:nvGrpSpPr>
        <p:grpSpPr>
          <a:xfrm>
            <a:off x="-313346" y="9773082"/>
            <a:ext cx="18914815" cy="192503"/>
            <a:chOff x="0" y="-38100"/>
            <a:chExt cx="4981647" cy="50700"/>
          </a:xfrm>
        </p:grpSpPr>
        <p:sp>
          <p:nvSpPr>
            <p:cNvPr id="286" name="Google Shape;286;g349dc206dd1_2_3"/>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287" name="Google Shape;287;g349dc206dd1_2_3"/>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88" name="Google Shape;288;g349dc206dd1_2_3"/>
          <p:cNvSpPr txBox="1"/>
          <p:nvPr/>
        </p:nvSpPr>
        <p:spPr>
          <a:xfrm>
            <a:off x="472500" y="3891175"/>
            <a:ext cx="8652600" cy="3382500"/>
          </a:xfrm>
          <a:prstGeom prst="rect">
            <a:avLst/>
          </a:prstGeom>
          <a:noFill/>
          <a:ln>
            <a:noFill/>
          </a:ln>
        </p:spPr>
        <p:txBody>
          <a:bodyPr spcFirstLastPara="1" wrap="square" lIns="0" tIns="0" rIns="0" bIns="0" anchor="t" anchorCtr="0">
            <a:spAutoFit/>
          </a:bodyPr>
          <a:lstStyle/>
          <a:p>
            <a:pPr marL="0" lvl="0" indent="457200" algn="l" rtl="0">
              <a:lnSpc>
                <a:spcPct val="115000"/>
              </a:lnSpc>
              <a:spcBef>
                <a:spcPts val="1200"/>
              </a:spcBef>
              <a:spcAft>
                <a:spcPts val="0"/>
              </a:spcAft>
              <a:buClr>
                <a:schemeClr val="dk1"/>
              </a:buClr>
              <a:buSzPts val="1100"/>
              <a:buFont typeface="Arial"/>
              <a:buNone/>
            </a:pPr>
            <a:r>
              <a:rPr lang="en-US" sz="2500">
                <a:solidFill>
                  <a:schemeClr val="dk1"/>
                </a:solidFill>
                <a:latin typeface="Quattrocento Sans"/>
                <a:ea typeface="Quattrocento Sans"/>
                <a:cs typeface="Quattrocento Sans"/>
                <a:sym typeface="Quattrocento Sans"/>
              </a:rPr>
              <a:t>•	Merged two datasets (Red &amp; White)</a:t>
            </a:r>
            <a:endParaRPr sz="2500">
              <a:solidFill>
                <a:schemeClr val="dk1"/>
              </a:solidFill>
              <a:latin typeface="Quattrocento Sans"/>
              <a:ea typeface="Quattrocento Sans"/>
              <a:cs typeface="Quattrocento Sans"/>
              <a:sym typeface="Quattrocento Sans"/>
            </a:endParaRPr>
          </a:p>
          <a:p>
            <a:pPr marL="0" lvl="0" indent="457200" algn="l" rtl="0">
              <a:lnSpc>
                <a:spcPct val="115000"/>
              </a:lnSpc>
              <a:spcBef>
                <a:spcPts val="1200"/>
              </a:spcBef>
              <a:spcAft>
                <a:spcPts val="0"/>
              </a:spcAft>
              <a:buClr>
                <a:schemeClr val="dk1"/>
              </a:buClr>
              <a:buSzPts val="1100"/>
              <a:buFont typeface="Arial"/>
              <a:buNone/>
            </a:pPr>
            <a:r>
              <a:rPr lang="en-US" sz="2500">
                <a:solidFill>
                  <a:schemeClr val="dk1"/>
                </a:solidFill>
                <a:latin typeface="Quattrocento Sans"/>
                <a:ea typeface="Quattrocento Sans"/>
                <a:cs typeface="Quattrocento Sans"/>
                <a:sym typeface="Quattrocento Sans"/>
              </a:rPr>
              <a:t>•	Removed nulls and standardized feature types</a:t>
            </a:r>
            <a:endParaRPr sz="2500">
              <a:solidFill>
                <a:schemeClr val="dk1"/>
              </a:solidFill>
              <a:latin typeface="Quattrocento Sans"/>
              <a:ea typeface="Quattrocento Sans"/>
              <a:cs typeface="Quattrocento Sans"/>
              <a:sym typeface="Quattrocento Sans"/>
            </a:endParaRPr>
          </a:p>
          <a:p>
            <a:pPr marL="0" lvl="0" indent="457200" algn="l" rtl="0">
              <a:lnSpc>
                <a:spcPct val="115000"/>
              </a:lnSpc>
              <a:spcBef>
                <a:spcPts val="1200"/>
              </a:spcBef>
              <a:spcAft>
                <a:spcPts val="0"/>
              </a:spcAft>
              <a:buClr>
                <a:schemeClr val="dk1"/>
              </a:buClr>
              <a:buSzPts val="1100"/>
              <a:buFont typeface="Arial"/>
              <a:buNone/>
            </a:pPr>
            <a:r>
              <a:rPr lang="en-US" sz="2500">
                <a:solidFill>
                  <a:schemeClr val="dk1"/>
                </a:solidFill>
                <a:latin typeface="Quattrocento Sans"/>
                <a:ea typeface="Quattrocento Sans"/>
                <a:cs typeface="Quattrocento Sans"/>
                <a:sym typeface="Quattrocento Sans"/>
              </a:rPr>
              <a:t>•	Applied feature scaling (standardization + normalization)</a:t>
            </a:r>
            <a:endParaRPr sz="2500">
              <a:solidFill>
                <a:schemeClr val="dk1"/>
              </a:solidFill>
              <a:latin typeface="Quattrocento Sans"/>
              <a:ea typeface="Quattrocento Sans"/>
              <a:cs typeface="Quattrocento Sans"/>
              <a:sym typeface="Quattrocento Sans"/>
            </a:endParaRPr>
          </a:p>
          <a:p>
            <a:pPr marL="0" lvl="0" indent="457200" algn="l" rtl="0">
              <a:lnSpc>
                <a:spcPct val="115000"/>
              </a:lnSpc>
              <a:spcBef>
                <a:spcPts val="1200"/>
              </a:spcBef>
              <a:spcAft>
                <a:spcPts val="0"/>
              </a:spcAft>
              <a:buClr>
                <a:schemeClr val="dk1"/>
              </a:buClr>
              <a:buSzPts val="1100"/>
              <a:buFont typeface="Arial"/>
              <a:buNone/>
            </a:pPr>
            <a:r>
              <a:rPr lang="en-US" sz="2500">
                <a:solidFill>
                  <a:schemeClr val="dk1"/>
                </a:solidFill>
                <a:latin typeface="Quattrocento Sans"/>
                <a:ea typeface="Quattrocento Sans"/>
                <a:cs typeface="Quattrocento Sans"/>
                <a:sym typeface="Quattrocento Sans"/>
              </a:rPr>
              <a:t>•	Saved as cleaned_wine_data_with_scaling.csv</a:t>
            </a:r>
            <a:endParaRPr sz="2500">
              <a:solidFill>
                <a:schemeClr val="dk1"/>
              </a:solidFill>
              <a:latin typeface="Quattrocento Sans"/>
              <a:ea typeface="Quattrocento Sans"/>
              <a:cs typeface="Quattrocento Sans"/>
              <a:sym typeface="Quattrocento Sans"/>
            </a:endParaRPr>
          </a:p>
          <a:p>
            <a:pPr marL="457200" lvl="0" indent="0" algn="l" rtl="0">
              <a:lnSpc>
                <a:spcPct val="115000"/>
              </a:lnSpc>
              <a:spcBef>
                <a:spcPts val="1200"/>
              </a:spcBef>
              <a:spcAft>
                <a:spcPts val="0"/>
              </a:spcAft>
              <a:buClr>
                <a:schemeClr val="dk1"/>
              </a:buClr>
              <a:buSzPts val="1100"/>
              <a:buFont typeface="Arial"/>
              <a:buNone/>
            </a:pPr>
            <a:endParaRPr sz="2500">
              <a:solidFill>
                <a:schemeClr val="dk1"/>
              </a:solidFill>
              <a:latin typeface="Quattrocento Sans"/>
              <a:ea typeface="Quattrocento Sans"/>
              <a:cs typeface="Quattrocento Sans"/>
              <a:sym typeface="Quattrocento Sans"/>
            </a:endParaRPr>
          </a:p>
          <a:p>
            <a:pPr marL="0" marR="0" lvl="0" indent="0" algn="l" rtl="0">
              <a:lnSpc>
                <a:spcPct val="228000"/>
              </a:lnSpc>
              <a:spcBef>
                <a:spcPts val="1200"/>
              </a:spcBef>
              <a:spcAft>
                <a:spcPts val="0"/>
              </a:spcAft>
              <a:buNone/>
            </a:pPr>
            <a:endParaRPr sz="2600">
              <a:solidFill>
                <a:srgbClr val="320909"/>
              </a:solidFill>
            </a:endParaRPr>
          </a:p>
        </p:txBody>
      </p:sp>
      <p:pic>
        <p:nvPicPr>
          <p:cNvPr id="289" name="Google Shape;289;g349dc206dd1_2_3" title="Screenshot 2025-04-09 at 10.55.24 AM.png"/>
          <p:cNvPicPr preferRelativeResize="0"/>
          <p:nvPr/>
        </p:nvPicPr>
        <p:blipFill>
          <a:blip r:embed="rId3">
            <a:alphaModFix/>
          </a:blip>
          <a:stretch>
            <a:fillRect/>
          </a:stretch>
        </p:blipFill>
        <p:spPr>
          <a:xfrm>
            <a:off x="7584013" y="7297151"/>
            <a:ext cx="10341402" cy="2009700"/>
          </a:xfrm>
          <a:prstGeom prst="rect">
            <a:avLst/>
          </a:prstGeom>
          <a:noFill/>
          <a:ln>
            <a:noFill/>
          </a:ln>
        </p:spPr>
      </p:pic>
      <p:pic>
        <p:nvPicPr>
          <p:cNvPr id="290" name="Google Shape;290;g349dc206dd1_2_3" title="Screenshot 2025-04-09 at 10.54.51 AM.png"/>
          <p:cNvPicPr preferRelativeResize="0"/>
          <p:nvPr/>
        </p:nvPicPr>
        <p:blipFill>
          <a:blip r:embed="rId4">
            <a:alphaModFix/>
          </a:blip>
          <a:stretch>
            <a:fillRect/>
          </a:stretch>
        </p:blipFill>
        <p:spPr>
          <a:xfrm>
            <a:off x="9775275" y="1060025"/>
            <a:ext cx="5699174" cy="577090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294"/>
        <p:cNvGrpSpPr/>
        <p:nvPr/>
      </p:nvGrpSpPr>
      <p:grpSpPr>
        <a:xfrm>
          <a:off x="0" y="0"/>
          <a:ext cx="0" cy="0"/>
          <a:chOff x="0" y="0"/>
          <a:chExt cx="0" cy="0"/>
        </a:xfrm>
      </p:grpSpPr>
      <p:sp>
        <p:nvSpPr>
          <p:cNvPr id="295" name="Google Shape;295;g349dc206dd1_4_4"/>
          <p:cNvSpPr txBox="1"/>
          <p:nvPr/>
        </p:nvSpPr>
        <p:spPr>
          <a:xfrm>
            <a:off x="1028700" y="1228325"/>
            <a:ext cx="8096400" cy="892800"/>
          </a:xfrm>
          <a:prstGeom prst="rect">
            <a:avLst/>
          </a:prstGeom>
          <a:noFill/>
          <a:ln>
            <a:noFill/>
          </a:ln>
        </p:spPr>
        <p:txBody>
          <a:bodyPr spcFirstLastPara="1" wrap="square" lIns="0" tIns="0" rIns="0" bIns="0" anchor="t" anchorCtr="0">
            <a:spAutoFit/>
          </a:bodyPr>
          <a:lstStyle/>
          <a:p>
            <a:pPr marL="0" marR="0" lvl="0" indent="0" algn="l" rtl="0">
              <a:lnSpc>
                <a:spcPct val="147000"/>
              </a:lnSpc>
              <a:spcBef>
                <a:spcPts val="0"/>
              </a:spcBef>
              <a:spcAft>
                <a:spcPts val="0"/>
              </a:spcAft>
              <a:buNone/>
            </a:pPr>
            <a:r>
              <a:rPr lang="en-US" sz="4600">
                <a:solidFill>
                  <a:srgbClr val="923030"/>
                </a:solidFill>
                <a:latin typeface="Cinzel Decorative"/>
                <a:ea typeface="Cinzel Decorative"/>
                <a:cs typeface="Cinzel Decorative"/>
                <a:sym typeface="Cinzel Decorative"/>
              </a:rPr>
              <a:t>Spark SQL Analysis </a:t>
            </a:r>
            <a:r>
              <a:rPr lang="en-US" sz="5800">
                <a:solidFill>
                  <a:srgbClr val="923030"/>
                </a:solidFill>
                <a:latin typeface="Cinzel Decorative"/>
                <a:ea typeface="Cinzel Decorative"/>
                <a:cs typeface="Cinzel Decorative"/>
                <a:sym typeface="Cinzel Decorative"/>
              </a:rPr>
              <a:t> </a:t>
            </a:r>
            <a:endParaRPr sz="200">
              <a:solidFill>
                <a:srgbClr val="923030"/>
              </a:solidFill>
              <a:latin typeface="Cinzel Decorative"/>
              <a:ea typeface="Cinzel Decorative"/>
              <a:cs typeface="Cinzel Decorative"/>
              <a:sym typeface="Cinzel Decorative"/>
            </a:endParaRPr>
          </a:p>
        </p:txBody>
      </p:sp>
      <p:grpSp>
        <p:nvGrpSpPr>
          <p:cNvPr id="296" name="Google Shape;296;g349dc206dd1_4_4"/>
          <p:cNvGrpSpPr/>
          <p:nvPr/>
        </p:nvGrpSpPr>
        <p:grpSpPr>
          <a:xfrm>
            <a:off x="-313346" y="176969"/>
            <a:ext cx="18914815" cy="192503"/>
            <a:chOff x="0" y="-38100"/>
            <a:chExt cx="4981647" cy="50700"/>
          </a:xfrm>
        </p:grpSpPr>
        <p:sp>
          <p:nvSpPr>
            <p:cNvPr id="297" name="Google Shape;297;g349dc206dd1_4_4"/>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298" name="Google Shape;298;g349dc206dd1_4_4"/>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9" name="Google Shape;299;g349dc206dd1_4_4"/>
          <p:cNvGrpSpPr/>
          <p:nvPr/>
        </p:nvGrpSpPr>
        <p:grpSpPr>
          <a:xfrm>
            <a:off x="-313346" y="9773082"/>
            <a:ext cx="18914815" cy="192503"/>
            <a:chOff x="0" y="-38100"/>
            <a:chExt cx="4981647" cy="50700"/>
          </a:xfrm>
        </p:grpSpPr>
        <p:sp>
          <p:nvSpPr>
            <p:cNvPr id="300" name="Google Shape;300;g349dc206dd1_4_4"/>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301" name="Google Shape;301;g349dc206dd1_4_4"/>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2" name="Google Shape;302;g349dc206dd1_4_4"/>
          <p:cNvSpPr txBox="1"/>
          <p:nvPr/>
        </p:nvSpPr>
        <p:spPr>
          <a:xfrm>
            <a:off x="898850" y="3388550"/>
            <a:ext cx="6438000" cy="51171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2700">
                <a:solidFill>
                  <a:schemeClr val="dk1"/>
                </a:solidFill>
                <a:latin typeface="Quattrocento Sans"/>
                <a:ea typeface="Quattrocento Sans"/>
                <a:cs typeface="Quattrocento Sans"/>
                <a:sym typeface="Quattrocento Sans"/>
              </a:rPr>
              <a:t>•	White wines scored slightly higher on average</a:t>
            </a:r>
            <a:endParaRPr sz="27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700">
                <a:solidFill>
                  <a:schemeClr val="dk1"/>
                </a:solidFill>
                <a:latin typeface="Quattrocento Sans"/>
                <a:ea typeface="Quattrocento Sans"/>
                <a:cs typeface="Quattrocento Sans"/>
                <a:sym typeface="Quattrocento Sans"/>
              </a:rPr>
              <a:t>•	Premium wines had higher alcohol and lower density</a:t>
            </a:r>
            <a:endParaRPr sz="27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700">
                <a:solidFill>
                  <a:schemeClr val="dk1"/>
                </a:solidFill>
                <a:latin typeface="Quattrocento Sans"/>
                <a:ea typeface="Quattrocento Sans"/>
                <a:cs typeface="Quattrocento Sans"/>
                <a:sym typeface="Quattrocento Sans"/>
              </a:rPr>
              <a:t>•	Spark SQL confirmed strong feature patterns before modeling</a:t>
            </a:r>
            <a:endParaRPr sz="2700">
              <a:solidFill>
                <a:schemeClr val="dk1"/>
              </a:solidFill>
              <a:latin typeface="Quattrocento Sans"/>
              <a:ea typeface="Quattrocento Sans"/>
              <a:cs typeface="Quattrocento Sans"/>
              <a:sym typeface="Quattrocento Sans"/>
            </a:endParaRPr>
          </a:p>
          <a:p>
            <a:pPr marL="457200" lvl="0" indent="0" algn="l" rtl="0">
              <a:lnSpc>
                <a:spcPct val="115000"/>
              </a:lnSpc>
              <a:spcBef>
                <a:spcPts val="1200"/>
              </a:spcBef>
              <a:spcAft>
                <a:spcPts val="0"/>
              </a:spcAft>
              <a:buClr>
                <a:schemeClr val="dk1"/>
              </a:buClr>
              <a:buSzPts val="1100"/>
              <a:buFont typeface="Arial"/>
              <a:buNone/>
            </a:pPr>
            <a:endParaRPr sz="30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endParaRPr sz="3100">
              <a:solidFill>
                <a:srgbClr val="923030"/>
              </a:solidFill>
              <a:latin typeface="Quattrocento Sans"/>
              <a:ea typeface="Quattrocento Sans"/>
              <a:cs typeface="Quattrocento Sans"/>
              <a:sym typeface="Quattrocento Sans"/>
            </a:endParaRPr>
          </a:p>
          <a:p>
            <a:pPr marL="0" marR="0" lvl="0" indent="0" algn="l" rtl="0">
              <a:lnSpc>
                <a:spcPct val="228000"/>
              </a:lnSpc>
              <a:spcBef>
                <a:spcPts val="1200"/>
              </a:spcBef>
              <a:spcAft>
                <a:spcPts val="0"/>
              </a:spcAft>
              <a:buNone/>
            </a:pPr>
            <a:endParaRPr sz="2600">
              <a:solidFill>
                <a:srgbClr val="320909"/>
              </a:solidFill>
            </a:endParaRPr>
          </a:p>
        </p:txBody>
      </p:sp>
      <p:pic>
        <p:nvPicPr>
          <p:cNvPr id="303" name="Google Shape;303;g349dc206dd1_4_4" title="Screenshot 2025-04-09 at 10.53.56 AM.png"/>
          <p:cNvPicPr preferRelativeResize="0"/>
          <p:nvPr/>
        </p:nvPicPr>
        <p:blipFill>
          <a:blip r:embed="rId3">
            <a:alphaModFix/>
          </a:blip>
          <a:stretch>
            <a:fillRect/>
          </a:stretch>
        </p:blipFill>
        <p:spPr>
          <a:xfrm>
            <a:off x="8032500" y="2272475"/>
            <a:ext cx="8935273" cy="62210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307"/>
        <p:cNvGrpSpPr/>
        <p:nvPr/>
      </p:nvGrpSpPr>
      <p:grpSpPr>
        <a:xfrm>
          <a:off x="0" y="0"/>
          <a:ext cx="0" cy="0"/>
          <a:chOff x="0" y="0"/>
          <a:chExt cx="0" cy="0"/>
        </a:xfrm>
      </p:grpSpPr>
      <p:sp>
        <p:nvSpPr>
          <p:cNvPr id="308" name="Google Shape;308;g349dc206dd1_2_21"/>
          <p:cNvSpPr txBox="1"/>
          <p:nvPr/>
        </p:nvSpPr>
        <p:spPr>
          <a:xfrm>
            <a:off x="3106400" y="1060475"/>
            <a:ext cx="10831500" cy="846600"/>
          </a:xfrm>
          <a:prstGeom prst="rect">
            <a:avLst/>
          </a:prstGeom>
          <a:noFill/>
          <a:ln>
            <a:noFill/>
          </a:ln>
        </p:spPr>
        <p:txBody>
          <a:bodyPr spcFirstLastPara="1" wrap="square" lIns="0" tIns="0" rIns="0" bIns="0" anchor="t" anchorCtr="0">
            <a:spAutoFit/>
          </a:bodyPr>
          <a:lstStyle/>
          <a:p>
            <a:pPr marL="0" marR="0" lvl="0" indent="0" algn="l" rtl="0">
              <a:lnSpc>
                <a:spcPct val="147000"/>
              </a:lnSpc>
              <a:spcBef>
                <a:spcPts val="0"/>
              </a:spcBef>
              <a:spcAft>
                <a:spcPts val="0"/>
              </a:spcAft>
              <a:buNone/>
            </a:pPr>
            <a:r>
              <a:rPr lang="en-US" sz="4300">
                <a:solidFill>
                  <a:srgbClr val="923030"/>
                </a:solidFill>
                <a:latin typeface="Cinzel Decorative"/>
                <a:ea typeface="Cinzel Decorative"/>
                <a:cs typeface="Cinzel Decorative"/>
                <a:sym typeface="Cinzel Decorative"/>
              </a:rPr>
              <a:t>Model Preparation &amp; Label Binning </a:t>
            </a:r>
            <a:r>
              <a:rPr lang="en-US" sz="5500">
                <a:solidFill>
                  <a:srgbClr val="923030"/>
                </a:solidFill>
                <a:latin typeface="Cinzel Decorative"/>
                <a:ea typeface="Cinzel Decorative"/>
                <a:cs typeface="Cinzel Decorative"/>
                <a:sym typeface="Cinzel Decorative"/>
              </a:rPr>
              <a:t> </a:t>
            </a:r>
            <a:endParaRPr sz="100">
              <a:solidFill>
                <a:srgbClr val="923030"/>
              </a:solidFill>
              <a:latin typeface="Cinzel Decorative"/>
              <a:ea typeface="Cinzel Decorative"/>
              <a:cs typeface="Cinzel Decorative"/>
              <a:sym typeface="Cinzel Decorative"/>
            </a:endParaRPr>
          </a:p>
        </p:txBody>
      </p:sp>
      <p:grpSp>
        <p:nvGrpSpPr>
          <p:cNvPr id="309" name="Google Shape;309;g349dc206dd1_2_21"/>
          <p:cNvGrpSpPr/>
          <p:nvPr/>
        </p:nvGrpSpPr>
        <p:grpSpPr>
          <a:xfrm>
            <a:off x="-313346" y="176969"/>
            <a:ext cx="18914815" cy="192503"/>
            <a:chOff x="0" y="-38100"/>
            <a:chExt cx="4981647" cy="50700"/>
          </a:xfrm>
        </p:grpSpPr>
        <p:sp>
          <p:nvSpPr>
            <p:cNvPr id="310" name="Google Shape;310;g349dc206dd1_2_21"/>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311" name="Google Shape;311;g349dc206dd1_2_21"/>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2" name="Google Shape;312;g349dc206dd1_2_21"/>
          <p:cNvGrpSpPr/>
          <p:nvPr/>
        </p:nvGrpSpPr>
        <p:grpSpPr>
          <a:xfrm>
            <a:off x="-313346" y="9773082"/>
            <a:ext cx="18914815" cy="192503"/>
            <a:chOff x="0" y="-38100"/>
            <a:chExt cx="4981647" cy="50700"/>
          </a:xfrm>
        </p:grpSpPr>
        <p:sp>
          <p:nvSpPr>
            <p:cNvPr id="313" name="Google Shape;313;g349dc206dd1_2_21"/>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314" name="Google Shape;314;g349dc206dd1_2_21"/>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15" name="Google Shape;315;g349dc206dd1_2_21"/>
          <p:cNvSpPr txBox="1"/>
          <p:nvPr/>
        </p:nvSpPr>
        <p:spPr>
          <a:xfrm>
            <a:off x="1256125" y="3587775"/>
            <a:ext cx="5412000" cy="59916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2300" dirty="0">
                <a:solidFill>
                  <a:schemeClr val="dk1"/>
                </a:solidFill>
              </a:rPr>
              <a:t>•	Quality scores converted to two labels: Standard (≤ 6), Premium (&gt; 6)</a:t>
            </a:r>
            <a:endParaRPr sz="2300"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2300" dirty="0">
                <a:solidFill>
                  <a:schemeClr val="dk1"/>
                </a:solidFill>
              </a:rPr>
              <a:t>•	Target labels created using a custom function</a:t>
            </a:r>
            <a:endParaRPr sz="2300"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2300" dirty="0">
                <a:solidFill>
                  <a:schemeClr val="dk1"/>
                </a:solidFill>
              </a:rPr>
              <a:t>•	Categorical features (like wine type) one-hot encoded</a:t>
            </a:r>
            <a:endParaRPr sz="2300"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2300" dirty="0">
                <a:solidFill>
                  <a:schemeClr val="dk1"/>
                </a:solidFill>
              </a:rPr>
              <a:t>•	Scaled features used as input for ML models</a:t>
            </a:r>
            <a:endParaRPr sz="2300" dirty="0">
              <a:solidFill>
                <a:schemeClr val="dk1"/>
              </a:solidFill>
            </a:endParaRPr>
          </a:p>
          <a:p>
            <a:pPr marL="0" lvl="0" indent="0" algn="l" rtl="0">
              <a:lnSpc>
                <a:spcPct val="90000"/>
              </a:lnSpc>
              <a:spcBef>
                <a:spcPts val="1200"/>
              </a:spcBef>
              <a:spcAft>
                <a:spcPts val="0"/>
              </a:spcAft>
              <a:buClr>
                <a:schemeClr val="dk1"/>
              </a:buClr>
              <a:buSzPts val="1100"/>
              <a:buFont typeface="Arial"/>
              <a:buNone/>
            </a:pPr>
            <a:endParaRPr sz="3600" dirty="0">
              <a:solidFill>
                <a:srgbClr val="0E2841"/>
              </a:solidFill>
              <a:latin typeface="Quattrocento Sans"/>
              <a:ea typeface="Quattrocento Sans"/>
              <a:cs typeface="Quattrocento Sans"/>
              <a:sym typeface="Quattrocento Sans"/>
            </a:endParaRPr>
          </a:p>
          <a:p>
            <a:pPr marL="0" lvl="0" indent="0" algn="l" rtl="0">
              <a:lnSpc>
                <a:spcPct val="90000"/>
              </a:lnSpc>
              <a:spcBef>
                <a:spcPts val="0"/>
              </a:spcBef>
              <a:spcAft>
                <a:spcPts val="0"/>
              </a:spcAft>
              <a:buClr>
                <a:schemeClr val="dk1"/>
              </a:buClr>
              <a:buSzPts val="1100"/>
              <a:buFont typeface="Arial"/>
              <a:buNone/>
            </a:pPr>
            <a:endParaRPr sz="2500" dirty="0">
              <a:solidFill>
                <a:schemeClr val="dk1"/>
              </a:solidFill>
              <a:latin typeface="Quattrocento Sans"/>
              <a:ea typeface="Quattrocento Sans"/>
              <a:cs typeface="Quattrocento Sans"/>
              <a:sym typeface="Quattrocento Sans"/>
            </a:endParaRPr>
          </a:p>
          <a:p>
            <a:pPr marL="0" lvl="0" indent="0" algn="l" rtl="0">
              <a:lnSpc>
                <a:spcPct val="115000"/>
              </a:lnSpc>
              <a:spcBef>
                <a:spcPts val="600"/>
              </a:spcBef>
              <a:spcAft>
                <a:spcPts val="0"/>
              </a:spcAft>
              <a:buClr>
                <a:schemeClr val="dk1"/>
              </a:buClr>
              <a:buSzPts val="1100"/>
              <a:buFont typeface="Arial"/>
              <a:buNone/>
            </a:pPr>
            <a:endParaRPr sz="3100" dirty="0">
              <a:solidFill>
                <a:srgbClr val="923030"/>
              </a:solidFill>
              <a:latin typeface="Quattrocento Sans"/>
              <a:ea typeface="Quattrocento Sans"/>
              <a:cs typeface="Quattrocento Sans"/>
              <a:sym typeface="Quattrocento Sans"/>
            </a:endParaRPr>
          </a:p>
          <a:p>
            <a:pPr marL="0" marR="0" lvl="0" indent="0" algn="l" rtl="0">
              <a:lnSpc>
                <a:spcPct val="228000"/>
              </a:lnSpc>
              <a:spcBef>
                <a:spcPts val="1200"/>
              </a:spcBef>
              <a:spcAft>
                <a:spcPts val="0"/>
              </a:spcAft>
              <a:buNone/>
            </a:pPr>
            <a:endParaRPr sz="2600" dirty="0">
              <a:solidFill>
                <a:srgbClr val="320909"/>
              </a:solidFill>
            </a:endParaRPr>
          </a:p>
        </p:txBody>
      </p:sp>
      <p:pic>
        <p:nvPicPr>
          <p:cNvPr id="316" name="Google Shape;316;g349dc206dd1_2_21" title="Screenshot 2025-04-09 at 10.51.57 AM.png"/>
          <p:cNvPicPr preferRelativeResize="0"/>
          <p:nvPr/>
        </p:nvPicPr>
        <p:blipFill>
          <a:blip r:embed="rId3">
            <a:alphaModFix/>
          </a:blip>
          <a:stretch>
            <a:fillRect/>
          </a:stretch>
        </p:blipFill>
        <p:spPr>
          <a:xfrm>
            <a:off x="7163700" y="2696250"/>
            <a:ext cx="9955599" cy="5557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320"/>
        <p:cNvGrpSpPr/>
        <p:nvPr/>
      </p:nvGrpSpPr>
      <p:grpSpPr>
        <a:xfrm>
          <a:off x="0" y="0"/>
          <a:ext cx="0" cy="0"/>
          <a:chOff x="0" y="0"/>
          <a:chExt cx="0" cy="0"/>
        </a:xfrm>
      </p:grpSpPr>
      <p:sp>
        <p:nvSpPr>
          <p:cNvPr id="321" name="Google Shape;321;g349dc206dd1_2_37"/>
          <p:cNvSpPr txBox="1"/>
          <p:nvPr/>
        </p:nvSpPr>
        <p:spPr>
          <a:xfrm>
            <a:off x="1028700" y="1228325"/>
            <a:ext cx="8096400" cy="738900"/>
          </a:xfrm>
          <a:prstGeom prst="rect">
            <a:avLst/>
          </a:prstGeom>
          <a:noFill/>
          <a:ln>
            <a:noFill/>
          </a:ln>
        </p:spPr>
        <p:txBody>
          <a:bodyPr spcFirstLastPara="1" wrap="square" lIns="0" tIns="0" rIns="0" bIns="0" anchor="t" anchorCtr="0">
            <a:spAutoFit/>
          </a:bodyPr>
          <a:lstStyle/>
          <a:p>
            <a:pPr marL="0" marR="0" lvl="0" indent="0" algn="l" rtl="0">
              <a:lnSpc>
                <a:spcPct val="147000"/>
              </a:lnSpc>
              <a:spcBef>
                <a:spcPts val="0"/>
              </a:spcBef>
              <a:spcAft>
                <a:spcPts val="0"/>
              </a:spcAft>
              <a:buNone/>
            </a:pPr>
            <a:r>
              <a:rPr lang="en-US" sz="4800">
                <a:solidFill>
                  <a:srgbClr val="923030"/>
                </a:solidFill>
                <a:latin typeface="Cinzel Decorative"/>
                <a:ea typeface="Cinzel Decorative"/>
                <a:cs typeface="Cinzel Decorative"/>
                <a:sym typeface="Cinzel Decorative"/>
              </a:rPr>
              <a:t>Initial Model Training </a:t>
            </a:r>
            <a:endParaRPr sz="100">
              <a:solidFill>
                <a:srgbClr val="923030"/>
              </a:solidFill>
              <a:latin typeface="Cinzel Decorative"/>
              <a:ea typeface="Cinzel Decorative"/>
              <a:cs typeface="Cinzel Decorative"/>
              <a:sym typeface="Cinzel Decorative"/>
            </a:endParaRPr>
          </a:p>
        </p:txBody>
      </p:sp>
      <p:grpSp>
        <p:nvGrpSpPr>
          <p:cNvPr id="322" name="Google Shape;322;g349dc206dd1_2_37"/>
          <p:cNvGrpSpPr/>
          <p:nvPr/>
        </p:nvGrpSpPr>
        <p:grpSpPr>
          <a:xfrm>
            <a:off x="-313346" y="176969"/>
            <a:ext cx="18914815" cy="192503"/>
            <a:chOff x="0" y="-38100"/>
            <a:chExt cx="4981647" cy="50700"/>
          </a:xfrm>
        </p:grpSpPr>
        <p:sp>
          <p:nvSpPr>
            <p:cNvPr id="323" name="Google Shape;323;g349dc206dd1_2_37"/>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324" name="Google Shape;324;g349dc206dd1_2_37"/>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5" name="Google Shape;325;g349dc206dd1_2_37"/>
          <p:cNvGrpSpPr/>
          <p:nvPr/>
        </p:nvGrpSpPr>
        <p:grpSpPr>
          <a:xfrm>
            <a:off x="-313346" y="9773082"/>
            <a:ext cx="18914815" cy="192503"/>
            <a:chOff x="0" y="-38100"/>
            <a:chExt cx="4981647" cy="50700"/>
          </a:xfrm>
        </p:grpSpPr>
        <p:sp>
          <p:nvSpPr>
            <p:cNvPr id="326" name="Google Shape;326;g349dc206dd1_2_37"/>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327" name="Google Shape;327;g349dc206dd1_2_37"/>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28" name="Google Shape;328;g349dc206dd1_2_37"/>
          <p:cNvSpPr txBox="1"/>
          <p:nvPr/>
        </p:nvSpPr>
        <p:spPr>
          <a:xfrm>
            <a:off x="1078800" y="3226575"/>
            <a:ext cx="7996200" cy="50178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2500" dirty="0">
                <a:solidFill>
                  <a:schemeClr val="dk1"/>
                </a:solidFill>
                <a:latin typeface="Quattrocento Sans"/>
                <a:ea typeface="Quattrocento Sans"/>
                <a:cs typeface="Quattrocento Sans"/>
                <a:sym typeface="Quattrocento Sans"/>
              </a:rPr>
              <a:t>•	Used Random Forest Classifier as the baseline model</a:t>
            </a:r>
            <a:endParaRPr sz="2500" dirty="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500" dirty="0">
                <a:solidFill>
                  <a:schemeClr val="dk1"/>
                </a:solidFill>
                <a:latin typeface="Quattrocento Sans"/>
                <a:ea typeface="Quattrocento Sans"/>
                <a:cs typeface="Quattrocento Sans"/>
                <a:sym typeface="Quattrocento Sans"/>
              </a:rPr>
              <a:t>•	Train/test split: 80% training, 20% testing</a:t>
            </a:r>
            <a:endParaRPr sz="2500" dirty="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500" dirty="0">
                <a:solidFill>
                  <a:schemeClr val="dk1"/>
                </a:solidFill>
                <a:latin typeface="Quattrocento Sans"/>
                <a:ea typeface="Quattrocento Sans"/>
                <a:cs typeface="Quattrocento Sans"/>
                <a:sym typeface="Quattrocento Sans"/>
              </a:rPr>
              <a:t>•	Target: Predict Standard vs. Premium wines</a:t>
            </a:r>
            <a:endParaRPr sz="2500" dirty="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500" dirty="0">
                <a:solidFill>
                  <a:schemeClr val="dk1"/>
                </a:solidFill>
                <a:latin typeface="Quattrocento Sans"/>
                <a:ea typeface="Quattrocento Sans"/>
                <a:cs typeface="Quattrocento Sans"/>
                <a:sym typeface="Quattrocento Sans"/>
              </a:rPr>
              <a:t>•	Initial accuracy: </a:t>
            </a:r>
            <a:r>
              <a:rPr lang="en-US" sz="2500" b="1" dirty="0">
                <a:solidFill>
                  <a:schemeClr val="dk1"/>
                </a:solidFill>
                <a:latin typeface="Quattrocento Sans"/>
                <a:ea typeface="Quattrocento Sans"/>
                <a:cs typeface="Quattrocento Sans"/>
                <a:sym typeface="Quattrocento Sans"/>
              </a:rPr>
              <a:t>89.92%</a:t>
            </a:r>
            <a:r>
              <a:rPr lang="en-US" sz="2500" dirty="0">
                <a:solidFill>
                  <a:schemeClr val="dk1"/>
                </a:solidFill>
                <a:latin typeface="Quattrocento Sans"/>
                <a:ea typeface="Quattrocento Sans"/>
                <a:cs typeface="Quattrocento Sans"/>
                <a:sym typeface="Quattrocento Sans"/>
              </a:rPr>
              <a:t> (pre-optimization)</a:t>
            </a:r>
            <a:endParaRPr sz="2500" dirty="0">
              <a:solidFill>
                <a:schemeClr val="dk1"/>
              </a:solidFill>
              <a:latin typeface="Quattrocento Sans"/>
              <a:ea typeface="Quattrocento Sans"/>
              <a:cs typeface="Quattrocento Sans"/>
              <a:sym typeface="Quattrocento Sans"/>
            </a:endParaRPr>
          </a:p>
          <a:p>
            <a:pPr marL="0" lvl="0" indent="0" algn="l" rtl="0">
              <a:lnSpc>
                <a:spcPct val="90000"/>
              </a:lnSpc>
              <a:spcBef>
                <a:spcPts val="1200"/>
              </a:spcBef>
              <a:spcAft>
                <a:spcPts val="0"/>
              </a:spcAft>
              <a:buClr>
                <a:schemeClr val="dk1"/>
              </a:buClr>
              <a:buSzPts val="1100"/>
              <a:buFont typeface="Arial"/>
              <a:buNone/>
            </a:pPr>
            <a:endParaRPr sz="2500" dirty="0">
              <a:solidFill>
                <a:srgbClr val="0E2841"/>
              </a:solidFill>
              <a:latin typeface="Quattrocento Sans"/>
              <a:ea typeface="Quattrocento Sans"/>
              <a:cs typeface="Quattrocento Sans"/>
              <a:sym typeface="Quattrocento Sans"/>
            </a:endParaRPr>
          </a:p>
          <a:p>
            <a:pPr marL="0" lvl="0" indent="0" algn="l" rtl="0">
              <a:lnSpc>
                <a:spcPct val="90000"/>
              </a:lnSpc>
              <a:spcBef>
                <a:spcPts val="1000"/>
              </a:spcBef>
              <a:spcAft>
                <a:spcPts val="0"/>
              </a:spcAft>
              <a:buClr>
                <a:schemeClr val="dk1"/>
              </a:buClr>
              <a:buSzPts val="1100"/>
              <a:buFont typeface="Arial"/>
              <a:buNone/>
            </a:pPr>
            <a:endParaRPr sz="3600" dirty="0">
              <a:solidFill>
                <a:srgbClr val="0E2841"/>
              </a:solidFill>
              <a:latin typeface="Quattrocento Sans"/>
              <a:ea typeface="Quattrocento Sans"/>
              <a:cs typeface="Quattrocento Sans"/>
              <a:sym typeface="Quattrocento Sans"/>
            </a:endParaRPr>
          </a:p>
          <a:p>
            <a:pPr marL="0" lvl="0" indent="0" algn="l" rtl="0">
              <a:lnSpc>
                <a:spcPct val="90000"/>
              </a:lnSpc>
              <a:spcBef>
                <a:spcPts val="0"/>
              </a:spcBef>
              <a:spcAft>
                <a:spcPts val="0"/>
              </a:spcAft>
              <a:buClr>
                <a:schemeClr val="dk1"/>
              </a:buClr>
              <a:buSzPts val="1100"/>
              <a:buFont typeface="Arial"/>
              <a:buNone/>
            </a:pPr>
            <a:endParaRPr sz="2500" dirty="0">
              <a:solidFill>
                <a:schemeClr val="dk1"/>
              </a:solidFill>
              <a:latin typeface="Quattrocento Sans"/>
              <a:ea typeface="Quattrocento Sans"/>
              <a:cs typeface="Quattrocento Sans"/>
              <a:sym typeface="Quattrocento Sans"/>
            </a:endParaRPr>
          </a:p>
          <a:p>
            <a:pPr marL="0" lvl="0" indent="0" algn="l" rtl="0">
              <a:lnSpc>
                <a:spcPct val="115000"/>
              </a:lnSpc>
              <a:spcBef>
                <a:spcPts val="600"/>
              </a:spcBef>
              <a:spcAft>
                <a:spcPts val="0"/>
              </a:spcAft>
              <a:buClr>
                <a:schemeClr val="dk1"/>
              </a:buClr>
              <a:buSzPts val="1100"/>
              <a:buFont typeface="Arial"/>
              <a:buNone/>
            </a:pPr>
            <a:endParaRPr sz="3100" dirty="0">
              <a:solidFill>
                <a:srgbClr val="923030"/>
              </a:solidFill>
              <a:latin typeface="Quattrocento Sans"/>
              <a:ea typeface="Quattrocento Sans"/>
              <a:cs typeface="Quattrocento Sans"/>
              <a:sym typeface="Quattrocento Sans"/>
            </a:endParaRPr>
          </a:p>
          <a:p>
            <a:pPr marL="0" marR="0" lvl="0" indent="0" algn="l" rtl="0">
              <a:lnSpc>
                <a:spcPct val="228000"/>
              </a:lnSpc>
              <a:spcBef>
                <a:spcPts val="1200"/>
              </a:spcBef>
              <a:spcAft>
                <a:spcPts val="0"/>
              </a:spcAft>
              <a:buNone/>
            </a:pPr>
            <a:endParaRPr sz="2600" dirty="0">
              <a:solidFill>
                <a:srgbClr val="320909"/>
              </a:solidFill>
            </a:endParaRPr>
          </a:p>
        </p:txBody>
      </p:sp>
      <p:pic>
        <p:nvPicPr>
          <p:cNvPr id="329" name="Google Shape;329;g349dc206dd1_2_37" title="Screenshot 2025-04-09 at 10.51.22 AM.png"/>
          <p:cNvPicPr preferRelativeResize="0"/>
          <p:nvPr/>
        </p:nvPicPr>
        <p:blipFill>
          <a:blip r:embed="rId3">
            <a:alphaModFix/>
          </a:blip>
          <a:stretch>
            <a:fillRect/>
          </a:stretch>
        </p:blipFill>
        <p:spPr>
          <a:xfrm>
            <a:off x="9544725" y="1967225"/>
            <a:ext cx="7639525" cy="73080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333"/>
        <p:cNvGrpSpPr/>
        <p:nvPr/>
      </p:nvGrpSpPr>
      <p:grpSpPr>
        <a:xfrm>
          <a:off x="0" y="0"/>
          <a:ext cx="0" cy="0"/>
          <a:chOff x="0" y="0"/>
          <a:chExt cx="0" cy="0"/>
        </a:xfrm>
      </p:grpSpPr>
      <p:sp>
        <p:nvSpPr>
          <p:cNvPr id="334" name="Google Shape;334;g349dc206dd1_2_53"/>
          <p:cNvSpPr txBox="1"/>
          <p:nvPr/>
        </p:nvSpPr>
        <p:spPr>
          <a:xfrm>
            <a:off x="1028700" y="1228325"/>
            <a:ext cx="8096400" cy="738900"/>
          </a:xfrm>
          <a:prstGeom prst="rect">
            <a:avLst/>
          </a:prstGeom>
          <a:noFill/>
          <a:ln>
            <a:noFill/>
          </a:ln>
        </p:spPr>
        <p:txBody>
          <a:bodyPr spcFirstLastPara="1" wrap="square" lIns="0" tIns="0" rIns="0" bIns="0" anchor="t" anchorCtr="0">
            <a:spAutoFit/>
          </a:bodyPr>
          <a:lstStyle/>
          <a:p>
            <a:pPr marL="0" marR="0" lvl="0" indent="0" algn="l" rtl="0">
              <a:lnSpc>
                <a:spcPct val="147000"/>
              </a:lnSpc>
              <a:spcBef>
                <a:spcPts val="0"/>
              </a:spcBef>
              <a:spcAft>
                <a:spcPts val="0"/>
              </a:spcAft>
              <a:buNone/>
            </a:pPr>
            <a:r>
              <a:rPr lang="en-US" sz="4800">
                <a:solidFill>
                  <a:srgbClr val="923030"/>
                </a:solidFill>
                <a:latin typeface="Cinzel Decorative"/>
                <a:ea typeface="Cinzel Decorative"/>
                <a:cs typeface="Cinzel Decorative"/>
                <a:sym typeface="Cinzel Decorative"/>
              </a:rPr>
              <a:t>Model Optimization </a:t>
            </a:r>
            <a:endParaRPr sz="100">
              <a:solidFill>
                <a:srgbClr val="923030"/>
              </a:solidFill>
              <a:latin typeface="Cinzel Decorative"/>
              <a:ea typeface="Cinzel Decorative"/>
              <a:cs typeface="Cinzel Decorative"/>
              <a:sym typeface="Cinzel Decorative"/>
            </a:endParaRPr>
          </a:p>
        </p:txBody>
      </p:sp>
      <p:grpSp>
        <p:nvGrpSpPr>
          <p:cNvPr id="335" name="Google Shape;335;g349dc206dd1_2_53"/>
          <p:cNvGrpSpPr/>
          <p:nvPr/>
        </p:nvGrpSpPr>
        <p:grpSpPr>
          <a:xfrm>
            <a:off x="-313346" y="176969"/>
            <a:ext cx="18914815" cy="192503"/>
            <a:chOff x="0" y="-38100"/>
            <a:chExt cx="4981647" cy="50700"/>
          </a:xfrm>
        </p:grpSpPr>
        <p:sp>
          <p:nvSpPr>
            <p:cNvPr id="336" name="Google Shape;336;g349dc206dd1_2_53"/>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337" name="Google Shape;337;g349dc206dd1_2_53"/>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8" name="Google Shape;338;g349dc206dd1_2_53"/>
          <p:cNvGrpSpPr/>
          <p:nvPr/>
        </p:nvGrpSpPr>
        <p:grpSpPr>
          <a:xfrm>
            <a:off x="-313346" y="9773082"/>
            <a:ext cx="18914815" cy="192503"/>
            <a:chOff x="0" y="-38100"/>
            <a:chExt cx="4981647" cy="50700"/>
          </a:xfrm>
        </p:grpSpPr>
        <p:sp>
          <p:nvSpPr>
            <p:cNvPr id="339" name="Google Shape;339;g349dc206dd1_2_53"/>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340" name="Google Shape;340;g349dc206dd1_2_53"/>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41" name="Google Shape;341;g349dc206dd1_2_53"/>
          <p:cNvSpPr txBox="1"/>
          <p:nvPr/>
        </p:nvSpPr>
        <p:spPr>
          <a:xfrm>
            <a:off x="9414550" y="2009575"/>
            <a:ext cx="5973300" cy="73989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1000"/>
              </a:spcBef>
              <a:spcAft>
                <a:spcPts val="0"/>
              </a:spcAft>
              <a:buClr>
                <a:schemeClr val="dk1"/>
              </a:buClr>
              <a:buSzPts val="1100"/>
              <a:buFont typeface="Arial"/>
              <a:buNone/>
            </a:pPr>
            <a:endParaRPr sz="27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400">
                <a:solidFill>
                  <a:schemeClr val="dk1"/>
                </a:solidFill>
                <a:latin typeface="Quattrocento Sans"/>
                <a:ea typeface="Quattrocento Sans"/>
                <a:cs typeface="Quattrocento Sans"/>
                <a:sym typeface="Quattrocento Sans"/>
              </a:rPr>
              <a:t>•	Models: Random Forest, Logistic      Regression, SVM</a:t>
            </a:r>
            <a:endParaRPr sz="24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400">
                <a:solidFill>
                  <a:schemeClr val="dk1"/>
                </a:solidFill>
                <a:latin typeface="Quattrocento Sans"/>
                <a:ea typeface="Quattrocento Sans"/>
                <a:cs typeface="Quattrocento Sans"/>
                <a:sym typeface="Quattrocento Sans"/>
              </a:rPr>
              <a:t>•	Trained with full features and PCA-reduced features</a:t>
            </a:r>
            <a:endParaRPr sz="24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400">
                <a:solidFill>
                  <a:schemeClr val="dk1"/>
                </a:solidFill>
                <a:latin typeface="Quattrocento Sans"/>
                <a:ea typeface="Quattrocento Sans"/>
                <a:cs typeface="Quattrocento Sans"/>
                <a:sym typeface="Quattrocento Sans"/>
              </a:rPr>
              <a:t>•	PCA used to reduce dimensionality and simplify input</a:t>
            </a:r>
            <a:endParaRPr sz="24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400">
                <a:solidFill>
                  <a:schemeClr val="dk1"/>
                </a:solidFill>
                <a:latin typeface="Quattrocento Sans"/>
                <a:ea typeface="Quattrocento Sans"/>
                <a:cs typeface="Quattrocento Sans"/>
                <a:sym typeface="Quattrocento Sans"/>
              </a:rPr>
              <a:t>•	Compared results with and without PCA</a:t>
            </a:r>
            <a:endParaRPr sz="2400">
              <a:solidFill>
                <a:schemeClr val="dk1"/>
              </a:solidFill>
              <a:latin typeface="Quattrocento Sans"/>
              <a:ea typeface="Quattrocento Sans"/>
              <a:cs typeface="Quattrocento Sans"/>
              <a:sym typeface="Quattrocento Sans"/>
            </a:endParaRPr>
          </a:p>
          <a:p>
            <a:pPr marL="0" lvl="0" indent="0" algn="ctr" rtl="0">
              <a:lnSpc>
                <a:spcPct val="150000"/>
              </a:lnSpc>
              <a:spcBef>
                <a:spcPts val="1200"/>
              </a:spcBef>
              <a:spcAft>
                <a:spcPts val="0"/>
              </a:spcAft>
              <a:buClr>
                <a:schemeClr val="dk1"/>
              </a:buClr>
              <a:buSzPts val="1100"/>
              <a:buFont typeface="Arial"/>
              <a:buNone/>
            </a:pPr>
            <a:endParaRPr sz="2800">
              <a:solidFill>
                <a:schemeClr val="dk1"/>
              </a:solidFill>
              <a:latin typeface="Quattrocento Sans"/>
              <a:ea typeface="Quattrocento Sans"/>
              <a:cs typeface="Quattrocento Sans"/>
              <a:sym typeface="Quattrocento Sans"/>
            </a:endParaRPr>
          </a:p>
          <a:p>
            <a:pPr marL="0" lvl="0" indent="0" algn="ctr" rtl="0">
              <a:lnSpc>
                <a:spcPct val="150000"/>
              </a:lnSpc>
              <a:spcBef>
                <a:spcPts val="1000"/>
              </a:spcBef>
              <a:spcAft>
                <a:spcPts val="0"/>
              </a:spcAft>
              <a:buClr>
                <a:schemeClr val="dk1"/>
              </a:buClr>
              <a:buSzPts val="1100"/>
              <a:buFont typeface="Arial"/>
              <a:buNone/>
            </a:pPr>
            <a:endParaRPr sz="3900">
              <a:solidFill>
                <a:srgbClr val="0E2841"/>
              </a:solidFill>
              <a:latin typeface="Quattrocento Sans"/>
              <a:ea typeface="Quattrocento Sans"/>
              <a:cs typeface="Quattrocento Sans"/>
              <a:sym typeface="Quattrocento Sans"/>
            </a:endParaRPr>
          </a:p>
          <a:p>
            <a:pPr marL="0" lvl="0" indent="0" algn="l" rtl="0">
              <a:lnSpc>
                <a:spcPct val="90000"/>
              </a:lnSpc>
              <a:spcBef>
                <a:spcPts val="0"/>
              </a:spcBef>
              <a:spcAft>
                <a:spcPts val="0"/>
              </a:spcAft>
              <a:buClr>
                <a:schemeClr val="dk1"/>
              </a:buClr>
              <a:buSzPts val="1100"/>
              <a:buFont typeface="Arial"/>
              <a:buNone/>
            </a:pPr>
            <a:endParaRPr sz="2500">
              <a:solidFill>
                <a:schemeClr val="dk1"/>
              </a:solidFill>
              <a:latin typeface="Quattrocento Sans"/>
              <a:ea typeface="Quattrocento Sans"/>
              <a:cs typeface="Quattrocento Sans"/>
              <a:sym typeface="Quattrocento Sans"/>
            </a:endParaRPr>
          </a:p>
          <a:p>
            <a:pPr marL="0" lvl="0" indent="0" algn="l" rtl="0">
              <a:lnSpc>
                <a:spcPct val="115000"/>
              </a:lnSpc>
              <a:spcBef>
                <a:spcPts val="600"/>
              </a:spcBef>
              <a:spcAft>
                <a:spcPts val="0"/>
              </a:spcAft>
              <a:buClr>
                <a:schemeClr val="dk1"/>
              </a:buClr>
              <a:buSzPts val="1100"/>
              <a:buFont typeface="Arial"/>
              <a:buNone/>
            </a:pPr>
            <a:endParaRPr sz="3100">
              <a:solidFill>
                <a:srgbClr val="923030"/>
              </a:solidFill>
              <a:latin typeface="Quattrocento Sans"/>
              <a:ea typeface="Quattrocento Sans"/>
              <a:cs typeface="Quattrocento Sans"/>
              <a:sym typeface="Quattrocento Sans"/>
            </a:endParaRPr>
          </a:p>
          <a:p>
            <a:pPr marL="0" marR="0" lvl="0" indent="0" algn="l" rtl="0">
              <a:lnSpc>
                <a:spcPct val="228000"/>
              </a:lnSpc>
              <a:spcBef>
                <a:spcPts val="1200"/>
              </a:spcBef>
              <a:spcAft>
                <a:spcPts val="0"/>
              </a:spcAft>
              <a:buNone/>
            </a:pPr>
            <a:endParaRPr sz="2600">
              <a:solidFill>
                <a:srgbClr val="320909"/>
              </a:solidFill>
            </a:endParaRPr>
          </a:p>
        </p:txBody>
      </p:sp>
      <p:sp>
        <p:nvSpPr>
          <p:cNvPr id="342" name="Google Shape;342;g349dc206dd1_2_53"/>
          <p:cNvSpPr/>
          <p:nvPr/>
        </p:nvSpPr>
        <p:spPr>
          <a:xfrm>
            <a:off x="14859025" y="4711103"/>
            <a:ext cx="3294650" cy="5254471"/>
          </a:xfrm>
          <a:custGeom>
            <a:avLst/>
            <a:gdLst/>
            <a:ahLst/>
            <a:cxnLst/>
            <a:rect l="l" t="t" r="r" b="b"/>
            <a:pathLst>
              <a:path w="1055132" h="1731292" extrusionOk="0">
                <a:moveTo>
                  <a:pt x="0" y="0"/>
                </a:moveTo>
                <a:lnTo>
                  <a:pt x="1055132" y="0"/>
                </a:lnTo>
                <a:lnTo>
                  <a:pt x="1055132" y="1731292"/>
                </a:lnTo>
                <a:lnTo>
                  <a:pt x="0" y="1731292"/>
                </a:lnTo>
                <a:lnTo>
                  <a:pt x="0" y="0"/>
                </a:lnTo>
                <a:close/>
              </a:path>
            </a:pathLst>
          </a:custGeom>
          <a:blipFill rotWithShape="1">
            <a:blip r:embed="rId3">
              <a:alphaModFix/>
            </a:blip>
            <a:stretch>
              <a:fillRect/>
            </a:stretch>
          </a:blipFill>
          <a:ln>
            <a:noFill/>
          </a:ln>
        </p:spPr>
        <p:txBody>
          <a:bodyPr/>
          <a:lstStyle/>
          <a:p>
            <a:endParaRPr lang="en-US"/>
          </a:p>
        </p:txBody>
      </p:sp>
      <p:pic>
        <p:nvPicPr>
          <p:cNvPr id="343" name="Google Shape;343;g349dc206dd1_2_53" title="Screenshot 2025-04-09 at 10.50.39 AM.png"/>
          <p:cNvPicPr preferRelativeResize="0"/>
          <p:nvPr/>
        </p:nvPicPr>
        <p:blipFill>
          <a:blip r:embed="rId4">
            <a:alphaModFix/>
          </a:blip>
          <a:stretch>
            <a:fillRect/>
          </a:stretch>
        </p:blipFill>
        <p:spPr>
          <a:xfrm>
            <a:off x="109125" y="2347932"/>
            <a:ext cx="4462876" cy="6578594"/>
          </a:xfrm>
          <a:prstGeom prst="rect">
            <a:avLst/>
          </a:prstGeom>
          <a:noFill/>
          <a:ln>
            <a:noFill/>
          </a:ln>
        </p:spPr>
      </p:pic>
      <p:pic>
        <p:nvPicPr>
          <p:cNvPr id="344" name="Google Shape;344;g349dc206dd1_2_53" title="Screenshot 2025-04-09 at 10.50.02 AM.png"/>
          <p:cNvPicPr preferRelativeResize="0"/>
          <p:nvPr/>
        </p:nvPicPr>
        <p:blipFill>
          <a:blip r:embed="rId5">
            <a:alphaModFix/>
          </a:blip>
          <a:stretch>
            <a:fillRect/>
          </a:stretch>
        </p:blipFill>
        <p:spPr>
          <a:xfrm>
            <a:off x="4663362" y="2382513"/>
            <a:ext cx="4369750" cy="6509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348"/>
        <p:cNvGrpSpPr/>
        <p:nvPr/>
      </p:nvGrpSpPr>
      <p:grpSpPr>
        <a:xfrm>
          <a:off x="0" y="0"/>
          <a:ext cx="0" cy="0"/>
          <a:chOff x="0" y="0"/>
          <a:chExt cx="0" cy="0"/>
        </a:xfrm>
      </p:grpSpPr>
      <p:sp>
        <p:nvSpPr>
          <p:cNvPr id="349" name="Google Shape;349;g349dc206dd1_2_69"/>
          <p:cNvSpPr txBox="1"/>
          <p:nvPr/>
        </p:nvSpPr>
        <p:spPr>
          <a:xfrm>
            <a:off x="1764525" y="2115675"/>
            <a:ext cx="6688800" cy="738900"/>
          </a:xfrm>
          <a:prstGeom prst="rect">
            <a:avLst/>
          </a:prstGeom>
          <a:noFill/>
          <a:ln>
            <a:noFill/>
          </a:ln>
        </p:spPr>
        <p:txBody>
          <a:bodyPr spcFirstLastPara="1" wrap="square" lIns="0" tIns="0" rIns="0" bIns="0" anchor="t" anchorCtr="0">
            <a:spAutoFit/>
          </a:bodyPr>
          <a:lstStyle/>
          <a:p>
            <a:pPr marL="0" marR="0" lvl="0" indent="0" algn="l" rtl="0">
              <a:lnSpc>
                <a:spcPct val="147000"/>
              </a:lnSpc>
              <a:spcBef>
                <a:spcPts val="0"/>
              </a:spcBef>
              <a:spcAft>
                <a:spcPts val="0"/>
              </a:spcAft>
              <a:buClr>
                <a:srgbClr val="000000"/>
              </a:buClr>
              <a:buFont typeface="Arial"/>
              <a:buNone/>
            </a:pPr>
            <a:r>
              <a:rPr lang="en-US" sz="4800">
                <a:solidFill>
                  <a:srgbClr val="923030"/>
                </a:solidFill>
                <a:latin typeface="Cinzel Decorative"/>
                <a:ea typeface="Cinzel Decorative"/>
                <a:cs typeface="Cinzel Decorative"/>
                <a:sym typeface="Cinzel Decorative"/>
              </a:rPr>
              <a:t>Model Evaluation</a:t>
            </a:r>
            <a:endParaRPr sz="100">
              <a:solidFill>
                <a:srgbClr val="923030"/>
              </a:solidFill>
              <a:latin typeface="Cinzel Decorative"/>
              <a:ea typeface="Cinzel Decorative"/>
              <a:cs typeface="Cinzel Decorative"/>
              <a:sym typeface="Cinzel Decorative"/>
            </a:endParaRPr>
          </a:p>
        </p:txBody>
      </p:sp>
      <p:grpSp>
        <p:nvGrpSpPr>
          <p:cNvPr id="350" name="Google Shape;350;g349dc206dd1_2_69"/>
          <p:cNvGrpSpPr/>
          <p:nvPr/>
        </p:nvGrpSpPr>
        <p:grpSpPr>
          <a:xfrm>
            <a:off x="-313346" y="176969"/>
            <a:ext cx="18914815" cy="192503"/>
            <a:chOff x="0" y="-38100"/>
            <a:chExt cx="4981647" cy="50700"/>
          </a:xfrm>
        </p:grpSpPr>
        <p:sp>
          <p:nvSpPr>
            <p:cNvPr id="351" name="Google Shape;351;g349dc206dd1_2_69"/>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352" name="Google Shape;352;g349dc206dd1_2_69"/>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3" name="Google Shape;353;g349dc206dd1_2_69"/>
          <p:cNvGrpSpPr/>
          <p:nvPr/>
        </p:nvGrpSpPr>
        <p:grpSpPr>
          <a:xfrm>
            <a:off x="-313346" y="9773082"/>
            <a:ext cx="18914815" cy="192503"/>
            <a:chOff x="0" y="-38100"/>
            <a:chExt cx="4981647" cy="50700"/>
          </a:xfrm>
        </p:grpSpPr>
        <p:sp>
          <p:nvSpPr>
            <p:cNvPr id="354" name="Google Shape;354;g349dc206dd1_2_69"/>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355" name="Google Shape;355;g349dc206dd1_2_69"/>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56" name="Google Shape;356;g349dc206dd1_2_69"/>
          <p:cNvSpPr txBox="1"/>
          <p:nvPr/>
        </p:nvSpPr>
        <p:spPr>
          <a:xfrm>
            <a:off x="9949075" y="869700"/>
            <a:ext cx="6688800" cy="51099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1000"/>
              </a:spcBef>
              <a:spcAft>
                <a:spcPts val="0"/>
              </a:spcAft>
              <a:buClr>
                <a:schemeClr val="dk1"/>
              </a:buClr>
              <a:buSzPts val="1100"/>
              <a:buFont typeface="Arial"/>
              <a:buNone/>
            </a:pPr>
            <a:endParaRPr sz="2200" b="1">
              <a:solidFill>
                <a:srgbClr val="320909"/>
              </a:solidFill>
              <a:latin typeface="Quattrocento Sans"/>
              <a:ea typeface="Quattrocento Sans"/>
              <a:cs typeface="Quattrocento Sans"/>
              <a:sym typeface="Quattrocento Sans"/>
            </a:endParaRPr>
          </a:p>
          <a:p>
            <a:pPr marL="0" lvl="0" indent="0" algn="l" rtl="0">
              <a:lnSpc>
                <a:spcPct val="90000"/>
              </a:lnSpc>
              <a:spcBef>
                <a:spcPts val="1000"/>
              </a:spcBef>
              <a:spcAft>
                <a:spcPts val="0"/>
              </a:spcAft>
              <a:buClr>
                <a:schemeClr val="dk1"/>
              </a:buClr>
              <a:buSzPts val="1100"/>
              <a:buFont typeface="Arial"/>
              <a:buNone/>
            </a:pPr>
            <a:endParaRPr sz="2200" b="1">
              <a:solidFill>
                <a:srgbClr val="320909"/>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000">
                <a:solidFill>
                  <a:schemeClr val="dk1"/>
                </a:solidFill>
                <a:latin typeface="Quattrocento Sans"/>
                <a:ea typeface="Quattrocento Sans"/>
                <a:cs typeface="Quattrocento Sans"/>
                <a:sym typeface="Quattrocento Sans"/>
              </a:rPr>
              <a:t>•	Best model: Random Forest (Accuracy: 89.46%)</a:t>
            </a:r>
            <a:endParaRPr sz="20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000">
                <a:solidFill>
                  <a:schemeClr val="dk1"/>
                </a:solidFill>
                <a:latin typeface="Quattrocento Sans"/>
                <a:ea typeface="Quattrocento Sans"/>
                <a:cs typeface="Quattrocento Sans"/>
                <a:sym typeface="Quattrocento Sans"/>
              </a:rPr>
              <a:t>•	Premium wines harder to predict due to class  imbalance</a:t>
            </a:r>
            <a:endParaRPr sz="20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000">
                <a:solidFill>
                  <a:schemeClr val="dk1"/>
                </a:solidFill>
                <a:latin typeface="Quattrocento Sans"/>
                <a:ea typeface="Quattrocento Sans"/>
                <a:cs typeface="Quattrocento Sans"/>
                <a:sym typeface="Quattrocento Sans"/>
              </a:rPr>
              <a:t>•	PCA models performed slightly worse</a:t>
            </a:r>
            <a:endParaRPr sz="20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000">
                <a:solidFill>
                  <a:schemeClr val="dk1"/>
                </a:solidFill>
                <a:latin typeface="Quattrocento Sans"/>
                <a:ea typeface="Quattrocento Sans"/>
                <a:cs typeface="Quattrocento Sans"/>
                <a:sym typeface="Quattrocento Sans"/>
              </a:rPr>
              <a:t>•	Metrics used: Accuracy, Precision, Recall, F1-Score</a:t>
            </a:r>
            <a:endParaRPr sz="2000">
              <a:solidFill>
                <a:schemeClr val="dk1"/>
              </a:solidFill>
              <a:latin typeface="Quattrocento Sans"/>
              <a:ea typeface="Quattrocento Sans"/>
              <a:cs typeface="Quattrocento Sans"/>
              <a:sym typeface="Quattrocento Sans"/>
            </a:endParaRPr>
          </a:p>
          <a:p>
            <a:pPr marL="0" lvl="0" indent="0" algn="l" rtl="0">
              <a:lnSpc>
                <a:spcPct val="90000"/>
              </a:lnSpc>
              <a:spcBef>
                <a:spcPts val="1200"/>
              </a:spcBef>
              <a:spcAft>
                <a:spcPts val="0"/>
              </a:spcAft>
              <a:buClr>
                <a:schemeClr val="dk1"/>
              </a:buClr>
              <a:buSzPts val="1100"/>
              <a:buFont typeface="Arial"/>
              <a:buNone/>
            </a:pPr>
            <a:endParaRPr sz="3600">
              <a:solidFill>
                <a:srgbClr val="0E2841"/>
              </a:solidFill>
              <a:latin typeface="Quattrocento Sans"/>
              <a:ea typeface="Quattrocento Sans"/>
              <a:cs typeface="Quattrocento Sans"/>
              <a:sym typeface="Quattrocento Sans"/>
            </a:endParaRPr>
          </a:p>
          <a:p>
            <a:pPr marL="0" lvl="0" indent="0" algn="l" rtl="0">
              <a:lnSpc>
                <a:spcPct val="90000"/>
              </a:lnSpc>
              <a:spcBef>
                <a:spcPts val="0"/>
              </a:spcBef>
              <a:spcAft>
                <a:spcPts val="0"/>
              </a:spcAft>
              <a:buClr>
                <a:schemeClr val="dk1"/>
              </a:buClr>
              <a:buSzPts val="1100"/>
              <a:buFont typeface="Arial"/>
              <a:buNone/>
            </a:pPr>
            <a:endParaRPr sz="2500">
              <a:solidFill>
                <a:schemeClr val="dk1"/>
              </a:solidFill>
              <a:latin typeface="Quattrocento Sans"/>
              <a:ea typeface="Quattrocento Sans"/>
              <a:cs typeface="Quattrocento Sans"/>
              <a:sym typeface="Quattrocento Sans"/>
            </a:endParaRPr>
          </a:p>
          <a:p>
            <a:pPr marL="0" lvl="0" indent="0" algn="l" rtl="0">
              <a:lnSpc>
                <a:spcPct val="115000"/>
              </a:lnSpc>
              <a:spcBef>
                <a:spcPts val="600"/>
              </a:spcBef>
              <a:spcAft>
                <a:spcPts val="0"/>
              </a:spcAft>
              <a:buClr>
                <a:schemeClr val="dk1"/>
              </a:buClr>
              <a:buSzPts val="1100"/>
              <a:buFont typeface="Arial"/>
              <a:buNone/>
            </a:pPr>
            <a:endParaRPr sz="3100">
              <a:solidFill>
                <a:srgbClr val="923030"/>
              </a:solidFill>
              <a:latin typeface="Quattrocento Sans"/>
              <a:ea typeface="Quattrocento Sans"/>
              <a:cs typeface="Quattrocento Sans"/>
              <a:sym typeface="Quattrocento Sans"/>
            </a:endParaRPr>
          </a:p>
          <a:p>
            <a:pPr marL="0" marR="0" lvl="0" indent="0" algn="l" rtl="0">
              <a:lnSpc>
                <a:spcPct val="228000"/>
              </a:lnSpc>
              <a:spcBef>
                <a:spcPts val="1200"/>
              </a:spcBef>
              <a:spcAft>
                <a:spcPts val="0"/>
              </a:spcAft>
              <a:buNone/>
            </a:pPr>
            <a:endParaRPr sz="2600">
              <a:solidFill>
                <a:srgbClr val="320909"/>
              </a:solidFill>
            </a:endParaRPr>
          </a:p>
        </p:txBody>
      </p:sp>
      <p:pic>
        <p:nvPicPr>
          <p:cNvPr id="357" name="Google Shape;357;g349dc206dd1_2_69" title="Screenshot 2025-04-09 at 10.49.19 AM.png"/>
          <p:cNvPicPr preferRelativeResize="0"/>
          <p:nvPr/>
        </p:nvPicPr>
        <p:blipFill rotWithShape="1">
          <a:blip r:embed="rId3">
            <a:alphaModFix/>
          </a:blip>
          <a:srcRect l="957" t="4243" r="7843" b="2280"/>
          <a:stretch/>
        </p:blipFill>
        <p:spPr>
          <a:xfrm>
            <a:off x="1764525" y="4600775"/>
            <a:ext cx="14413974" cy="4003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361"/>
        <p:cNvGrpSpPr/>
        <p:nvPr/>
      </p:nvGrpSpPr>
      <p:grpSpPr>
        <a:xfrm>
          <a:off x="0" y="0"/>
          <a:ext cx="0" cy="0"/>
          <a:chOff x="0" y="0"/>
          <a:chExt cx="0" cy="0"/>
        </a:xfrm>
      </p:grpSpPr>
      <p:pic>
        <p:nvPicPr>
          <p:cNvPr id="362" name="Google Shape;362;g349dc206dd1_4_20"/>
          <p:cNvPicPr preferRelativeResize="0"/>
          <p:nvPr/>
        </p:nvPicPr>
        <p:blipFill rotWithShape="1">
          <a:blip r:embed="rId3">
            <a:alphaModFix/>
          </a:blip>
          <a:srcRect l="32119" r="12011"/>
          <a:stretch/>
        </p:blipFill>
        <p:spPr>
          <a:xfrm>
            <a:off x="0" y="321631"/>
            <a:ext cx="8081602" cy="9643737"/>
          </a:xfrm>
          <a:prstGeom prst="rect">
            <a:avLst/>
          </a:prstGeom>
          <a:noFill/>
          <a:ln>
            <a:noFill/>
          </a:ln>
        </p:spPr>
      </p:pic>
      <p:grpSp>
        <p:nvGrpSpPr>
          <p:cNvPr id="363" name="Google Shape;363;g349dc206dd1_4_20"/>
          <p:cNvGrpSpPr/>
          <p:nvPr/>
        </p:nvGrpSpPr>
        <p:grpSpPr>
          <a:xfrm>
            <a:off x="-313346" y="176969"/>
            <a:ext cx="18914815" cy="192503"/>
            <a:chOff x="0" y="-38100"/>
            <a:chExt cx="4981647" cy="50700"/>
          </a:xfrm>
        </p:grpSpPr>
        <p:sp>
          <p:nvSpPr>
            <p:cNvPr id="364" name="Google Shape;364;g349dc206dd1_4_20"/>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365" name="Google Shape;365;g349dc206dd1_4_20"/>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6" name="Google Shape;366;g349dc206dd1_4_20"/>
          <p:cNvGrpSpPr/>
          <p:nvPr/>
        </p:nvGrpSpPr>
        <p:grpSpPr>
          <a:xfrm>
            <a:off x="-313346" y="9773082"/>
            <a:ext cx="18914815" cy="192503"/>
            <a:chOff x="0" y="-38100"/>
            <a:chExt cx="4981647" cy="50700"/>
          </a:xfrm>
        </p:grpSpPr>
        <p:sp>
          <p:nvSpPr>
            <p:cNvPr id="367" name="Google Shape;367;g349dc206dd1_4_20"/>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368" name="Google Shape;368;g349dc206dd1_4_20"/>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69" name="Google Shape;369;g349dc206dd1_4_20"/>
          <p:cNvSpPr txBox="1"/>
          <p:nvPr/>
        </p:nvSpPr>
        <p:spPr>
          <a:xfrm>
            <a:off x="8081601" y="832497"/>
            <a:ext cx="10206300" cy="1824900"/>
          </a:xfrm>
          <a:prstGeom prst="rect">
            <a:avLst/>
          </a:prstGeom>
          <a:noFill/>
          <a:ln>
            <a:noFill/>
          </a:ln>
        </p:spPr>
        <p:txBody>
          <a:bodyPr spcFirstLastPara="1" wrap="square" lIns="0" tIns="0" rIns="0" bIns="0" anchor="t" anchorCtr="0">
            <a:spAutoFit/>
          </a:bodyPr>
          <a:lstStyle/>
          <a:p>
            <a:pPr marL="0" marR="0" lvl="0" indent="0" algn="ctr" rtl="0">
              <a:lnSpc>
                <a:spcPct val="147000"/>
              </a:lnSpc>
              <a:spcBef>
                <a:spcPts val="0"/>
              </a:spcBef>
              <a:spcAft>
                <a:spcPts val="0"/>
              </a:spcAft>
              <a:buNone/>
            </a:pPr>
            <a:r>
              <a:rPr lang="en-US" sz="4800">
                <a:solidFill>
                  <a:srgbClr val="923030"/>
                </a:solidFill>
                <a:latin typeface="Cinzel Decorative"/>
                <a:ea typeface="Cinzel Decorative"/>
                <a:cs typeface="Cinzel Decorative"/>
                <a:sym typeface="Cinzel Decorative"/>
              </a:rPr>
              <a:t>Next on the menu: Visualization in Tableau </a:t>
            </a:r>
            <a:endParaRPr sz="3200">
              <a:solidFill>
                <a:srgbClr val="923030"/>
              </a:solidFill>
              <a:latin typeface="Cinzel Decorative"/>
              <a:ea typeface="Cinzel Decorative"/>
              <a:cs typeface="Cinzel Decorative"/>
              <a:sym typeface="Cinzel Decorative"/>
            </a:endParaRPr>
          </a:p>
        </p:txBody>
      </p:sp>
      <p:sp>
        <p:nvSpPr>
          <p:cNvPr id="370" name="Google Shape;370;g349dc206dd1_4_20"/>
          <p:cNvSpPr txBox="1"/>
          <p:nvPr/>
        </p:nvSpPr>
        <p:spPr>
          <a:xfrm>
            <a:off x="9345249" y="6823559"/>
            <a:ext cx="3064500" cy="2154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a:p>
        </p:txBody>
      </p:sp>
      <p:sp>
        <p:nvSpPr>
          <p:cNvPr id="371" name="Google Shape;371;g349dc206dd1_4_20"/>
          <p:cNvSpPr txBox="1"/>
          <p:nvPr/>
        </p:nvSpPr>
        <p:spPr>
          <a:xfrm>
            <a:off x="9345249" y="8063963"/>
            <a:ext cx="30645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372" name="Google Shape;372;g349dc206dd1_4_20"/>
          <p:cNvSpPr txBox="1"/>
          <p:nvPr/>
        </p:nvSpPr>
        <p:spPr>
          <a:xfrm>
            <a:off x="9717525" y="3236450"/>
            <a:ext cx="7345500" cy="668100"/>
          </a:xfrm>
          <a:prstGeom prst="rect">
            <a:avLst/>
          </a:prstGeom>
          <a:noFill/>
          <a:ln>
            <a:noFill/>
          </a:ln>
        </p:spPr>
        <p:txBody>
          <a:bodyPr spcFirstLastPara="1" wrap="square" lIns="0" tIns="0" rIns="0" bIns="0" anchor="t" anchorCtr="0">
            <a:spAutoFit/>
          </a:bodyPr>
          <a:lstStyle/>
          <a:p>
            <a:pPr marL="457200" marR="0" lvl="0" indent="0" algn="ctr" rtl="0">
              <a:lnSpc>
                <a:spcPct val="140000"/>
              </a:lnSpc>
              <a:spcBef>
                <a:spcPts val="0"/>
              </a:spcBef>
              <a:spcAft>
                <a:spcPts val="0"/>
              </a:spcAft>
              <a:buNone/>
            </a:pPr>
            <a:endParaRPr sz="2100">
              <a:solidFill>
                <a:srgbClr val="320909"/>
              </a:solidFill>
            </a:endParaRPr>
          </a:p>
          <a:p>
            <a:pPr marL="0" marR="0" lvl="0" indent="0" algn="ctr" rtl="0">
              <a:lnSpc>
                <a:spcPct val="140000"/>
              </a:lnSpc>
              <a:spcBef>
                <a:spcPts val="0"/>
              </a:spcBef>
              <a:spcAft>
                <a:spcPts val="0"/>
              </a:spcAft>
              <a:buNone/>
            </a:pPr>
            <a:endParaRPr/>
          </a:p>
        </p:txBody>
      </p:sp>
      <p:sp>
        <p:nvSpPr>
          <p:cNvPr id="373" name="Google Shape;373;g349dc206dd1_4_20"/>
          <p:cNvSpPr txBox="1"/>
          <p:nvPr/>
        </p:nvSpPr>
        <p:spPr>
          <a:xfrm>
            <a:off x="10511925" y="3904550"/>
            <a:ext cx="5756700" cy="32220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000"/>
              </a:spcBef>
              <a:spcAft>
                <a:spcPts val="0"/>
              </a:spcAft>
              <a:buNone/>
            </a:pPr>
            <a:r>
              <a:rPr lang="en-US" sz="2700">
                <a:solidFill>
                  <a:srgbClr val="320909"/>
                </a:solidFill>
                <a:latin typeface="Quattrocento Sans"/>
                <a:ea typeface="Quattrocento Sans"/>
                <a:cs typeface="Quattrocento Sans"/>
                <a:sym typeface="Quattrocento Sans"/>
              </a:rPr>
              <a:t>• Coming up: Feature impact visualizations</a:t>
            </a:r>
            <a:endParaRPr sz="2700">
              <a:solidFill>
                <a:srgbClr val="320909"/>
              </a:solidFill>
              <a:latin typeface="Quattrocento Sans"/>
              <a:ea typeface="Quattrocento Sans"/>
              <a:cs typeface="Quattrocento Sans"/>
              <a:sym typeface="Quattrocento Sans"/>
            </a:endParaRPr>
          </a:p>
          <a:p>
            <a:pPr marL="0" lvl="0" indent="0" algn="l" rtl="0">
              <a:lnSpc>
                <a:spcPct val="150000"/>
              </a:lnSpc>
              <a:spcBef>
                <a:spcPts val="1000"/>
              </a:spcBef>
              <a:spcAft>
                <a:spcPts val="0"/>
              </a:spcAft>
              <a:buNone/>
            </a:pPr>
            <a:r>
              <a:rPr lang="en-US" sz="2700">
                <a:solidFill>
                  <a:srgbClr val="320909"/>
                </a:solidFill>
                <a:latin typeface="Quattrocento Sans"/>
                <a:ea typeface="Quattrocento Sans"/>
                <a:cs typeface="Quattrocento Sans"/>
                <a:sym typeface="Quattrocento Sans"/>
              </a:rPr>
              <a:t>• Correlation matrix, class predictions, and  wine-type quality breakdown</a:t>
            </a:r>
            <a:endParaRPr sz="2700">
              <a:solidFill>
                <a:srgbClr val="320909"/>
              </a:solidFill>
              <a:latin typeface="Quattrocento Sans"/>
              <a:ea typeface="Quattrocento Sans"/>
              <a:cs typeface="Quattrocento Sans"/>
              <a:sym typeface="Quattrocento Sans"/>
            </a:endParaRPr>
          </a:p>
        </p:txBody>
      </p:sp>
      <p:sp>
        <p:nvSpPr>
          <p:cNvPr id="374" name="Google Shape;374;g349dc206dd1_4_20"/>
          <p:cNvSpPr/>
          <p:nvPr/>
        </p:nvSpPr>
        <p:spPr>
          <a:xfrm>
            <a:off x="16116300" y="6305550"/>
            <a:ext cx="1968320" cy="3501797"/>
          </a:xfrm>
          <a:custGeom>
            <a:avLst/>
            <a:gdLst/>
            <a:ahLst/>
            <a:cxnLst/>
            <a:rect l="l" t="t" r="r" b="b"/>
            <a:pathLst>
              <a:path w="1004245" h="1777562" extrusionOk="0">
                <a:moveTo>
                  <a:pt x="0" y="0"/>
                </a:moveTo>
                <a:lnTo>
                  <a:pt x="1004245" y="0"/>
                </a:lnTo>
                <a:lnTo>
                  <a:pt x="1004245" y="1777562"/>
                </a:lnTo>
                <a:lnTo>
                  <a:pt x="0" y="1777562"/>
                </a:lnTo>
                <a:lnTo>
                  <a:pt x="0" y="0"/>
                </a:lnTo>
                <a:close/>
              </a:path>
            </a:pathLst>
          </a:custGeom>
          <a:blipFill rotWithShape="1">
            <a:blip r:embed="rId4">
              <a:alphaModFix/>
            </a:blip>
            <a:stretch>
              <a:fillRect/>
            </a:stretch>
          </a:blipFill>
          <a:ln>
            <a:noFill/>
          </a:ln>
        </p:spPr>
        <p:txBody>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378"/>
        <p:cNvGrpSpPr/>
        <p:nvPr/>
      </p:nvGrpSpPr>
      <p:grpSpPr>
        <a:xfrm>
          <a:off x="0" y="0"/>
          <a:ext cx="0" cy="0"/>
          <a:chOff x="0" y="0"/>
          <a:chExt cx="0" cy="0"/>
        </a:xfrm>
      </p:grpSpPr>
      <p:grpSp>
        <p:nvGrpSpPr>
          <p:cNvPr id="379" name="Google Shape;379;p2"/>
          <p:cNvGrpSpPr/>
          <p:nvPr/>
        </p:nvGrpSpPr>
        <p:grpSpPr>
          <a:xfrm>
            <a:off x="-313346" y="176968"/>
            <a:ext cx="18914691" cy="192288"/>
            <a:chOff x="0" y="-38100"/>
            <a:chExt cx="4981647" cy="50643"/>
          </a:xfrm>
        </p:grpSpPr>
        <p:sp>
          <p:nvSpPr>
            <p:cNvPr id="380" name="Google Shape;380;p2"/>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381" name="Google Shape;381;p2"/>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82" name="Google Shape;382;p2"/>
          <p:cNvGrpSpPr/>
          <p:nvPr/>
        </p:nvGrpSpPr>
        <p:grpSpPr>
          <a:xfrm>
            <a:off x="-313346" y="9773081"/>
            <a:ext cx="18914691" cy="192288"/>
            <a:chOff x="0" y="-38100"/>
            <a:chExt cx="4981647" cy="50643"/>
          </a:xfrm>
        </p:grpSpPr>
        <p:sp>
          <p:nvSpPr>
            <p:cNvPr id="383" name="Google Shape;383;p2"/>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384" name="Google Shape;384;p2"/>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85" name="Google Shape;385;p2"/>
          <p:cNvSpPr txBox="1"/>
          <p:nvPr/>
        </p:nvSpPr>
        <p:spPr>
          <a:xfrm>
            <a:off x="7119061" y="3859598"/>
            <a:ext cx="46602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386" name="Google Shape;386;p2"/>
          <p:cNvSpPr txBox="1"/>
          <p:nvPr/>
        </p:nvSpPr>
        <p:spPr>
          <a:xfrm>
            <a:off x="323165" y="633029"/>
            <a:ext cx="17641800" cy="1077600"/>
          </a:xfrm>
          <a:prstGeom prst="rect">
            <a:avLst/>
          </a:prstGeom>
          <a:noFill/>
          <a:ln>
            <a:noFill/>
          </a:ln>
        </p:spPr>
        <p:txBody>
          <a:bodyPr spcFirstLastPara="1" wrap="square" lIns="0" tIns="0" rIns="0" bIns="0" anchor="t" anchorCtr="0">
            <a:spAutoFit/>
          </a:bodyPr>
          <a:lstStyle/>
          <a:p>
            <a:pPr marL="0" marR="0" lvl="0" indent="0" algn="ctr" rtl="0">
              <a:lnSpc>
                <a:spcPct val="147000"/>
              </a:lnSpc>
              <a:spcBef>
                <a:spcPts val="0"/>
              </a:spcBef>
              <a:spcAft>
                <a:spcPts val="0"/>
              </a:spcAft>
              <a:buNone/>
            </a:pPr>
            <a:r>
              <a:rPr lang="en-US" sz="7000">
                <a:solidFill>
                  <a:srgbClr val="923030"/>
                </a:solidFill>
                <a:latin typeface="Cinzel Decorative"/>
                <a:ea typeface="Cinzel Decorative"/>
                <a:cs typeface="Cinzel Decorative"/>
                <a:sym typeface="Cinzel Decorative"/>
              </a:rPr>
              <a:t>Tableau</a:t>
            </a:r>
            <a:endParaRPr/>
          </a:p>
        </p:txBody>
      </p:sp>
      <p:sp>
        <p:nvSpPr>
          <p:cNvPr id="387" name="Google Shape;387;p2"/>
          <p:cNvSpPr txBox="1"/>
          <p:nvPr/>
        </p:nvSpPr>
        <p:spPr>
          <a:xfrm>
            <a:off x="1262976" y="3859598"/>
            <a:ext cx="4267500" cy="3231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b="0" i="0" u="none" strike="noStrike" cap="none">
                <a:solidFill>
                  <a:srgbClr val="320909"/>
                </a:solidFill>
                <a:latin typeface="Arial"/>
                <a:ea typeface="Arial"/>
                <a:cs typeface="Arial"/>
                <a:sym typeface="Arial"/>
              </a:rPr>
              <a:t>.</a:t>
            </a:r>
            <a:endParaRPr/>
          </a:p>
        </p:txBody>
      </p:sp>
      <p:sp>
        <p:nvSpPr>
          <p:cNvPr id="388" name="Google Shape;388;p2"/>
          <p:cNvSpPr txBox="1"/>
          <p:nvPr/>
        </p:nvSpPr>
        <p:spPr>
          <a:xfrm>
            <a:off x="6878508" y="2908744"/>
            <a:ext cx="5141400" cy="2154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endParaRPr/>
          </a:p>
        </p:txBody>
      </p:sp>
      <p:sp>
        <p:nvSpPr>
          <p:cNvPr id="389" name="Google Shape;389;p2"/>
          <p:cNvSpPr txBox="1"/>
          <p:nvPr/>
        </p:nvSpPr>
        <p:spPr>
          <a:xfrm>
            <a:off x="12998533" y="3859598"/>
            <a:ext cx="43515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390" name="Google Shape;390;p2"/>
          <p:cNvSpPr txBox="1"/>
          <p:nvPr/>
        </p:nvSpPr>
        <p:spPr>
          <a:xfrm>
            <a:off x="12603585" y="2908744"/>
            <a:ext cx="5141400" cy="2154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endParaRPr/>
          </a:p>
        </p:txBody>
      </p:sp>
      <p:pic>
        <p:nvPicPr>
          <p:cNvPr id="391" name="Google Shape;391;p2" title="Tableau Preview 4.png"/>
          <p:cNvPicPr preferRelativeResize="0"/>
          <p:nvPr/>
        </p:nvPicPr>
        <p:blipFill>
          <a:blip r:embed="rId3">
            <a:alphaModFix/>
          </a:blip>
          <a:stretch>
            <a:fillRect/>
          </a:stretch>
        </p:blipFill>
        <p:spPr>
          <a:xfrm>
            <a:off x="5294900" y="1725863"/>
            <a:ext cx="7698200" cy="6835273"/>
          </a:xfrm>
          <a:prstGeom prst="rect">
            <a:avLst/>
          </a:prstGeom>
          <a:noFill/>
          <a:ln>
            <a:noFill/>
          </a:ln>
        </p:spPr>
      </p:pic>
      <p:sp>
        <p:nvSpPr>
          <p:cNvPr id="392" name="Google Shape;392;p2"/>
          <p:cNvSpPr txBox="1"/>
          <p:nvPr/>
        </p:nvSpPr>
        <p:spPr>
          <a:xfrm>
            <a:off x="3645650" y="9008925"/>
            <a:ext cx="11358000" cy="193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700" u="sng">
                <a:solidFill>
                  <a:schemeClr val="hlink"/>
                </a:solidFill>
                <a:hlinkClick r:id="rId4"/>
              </a:rPr>
              <a:t>Wine Quality Prediction Visuals - Team 3 Final Project | Tableau Public</a:t>
            </a:r>
            <a:endParaRPr sz="4800">
              <a:solidFill>
                <a:schemeClr val="dk1"/>
              </a:solidFill>
              <a:latin typeface="Calibri"/>
              <a:ea typeface="Calibri"/>
              <a:cs typeface="Calibri"/>
              <a:sym typeface="Calibri"/>
            </a:endParaRPr>
          </a:p>
        </p:txBody>
      </p:sp>
      <p:sp>
        <p:nvSpPr>
          <p:cNvPr id="393" name="Google Shape;393;p2"/>
          <p:cNvSpPr/>
          <p:nvPr/>
        </p:nvSpPr>
        <p:spPr>
          <a:xfrm>
            <a:off x="16747525" y="7461251"/>
            <a:ext cx="1388069" cy="2311826"/>
          </a:xfrm>
          <a:custGeom>
            <a:avLst/>
            <a:gdLst/>
            <a:ahLst/>
            <a:cxnLst/>
            <a:rect l="l" t="t" r="r" b="b"/>
            <a:pathLst>
              <a:path w="548644" h="1390572" extrusionOk="0">
                <a:moveTo>
                  <a:pt x="0" y="0"/>
                </a:moveTo>
                <a:lnTo>
                  <a:pt x="548644" y="0"/>
                </a:lnTo>
                <a:lnTo>
                  <a:pt x="548644" y="1390572"/>
                </a:lnTo>
                <a:lnTo>
                  <a:pt x="0" y="1390572"/>
                </a:lnTo>
                <a:lnTo>
                  <a:pt x="0" y="0"/>
                </a:lnTo>
                <a:close/>
              </a:path>
            </a:pathLst>
          </a:custGeom>
          <a:blipFill rotWithShape="1">
            <a:blip r:embed="rId5">
              <a:alphaModFix/>
            </a:blip>
            <a:stretch>
              <a:fillRect/>
            </a:stretch>
          </a:blipFill>
          <a:ln>
            <a:noFill/>
          </a:ln>
        </p:spPr>
        <p:txBody>
          <a:bodyPr/>
          <a:lstStyle/>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397"/>
        <p:cNvGrpSpPr/>
        <p:nvPr/>
      </p:nvGrpSpPr>
      <p:grpSpPr>
        <a:xfrm>
          <a:off x="0" y="0"/>
          <a:ext cx="0" cy="0"/>
          <a:chOff x="0" y="0"/>
          <a:chExt cx="0" cy="0"/>
        </a:xfrm>
      </p:grpSpPr>
      <p:sp>
        <p:nvSpPr>
          <p:cNvPr id="398" name="Google Shape;398;p10"/>
          <p:cNvSpPr txBox="1"/>
          <p:nvPr/>
        </p:nvSpPr>
        <p:spPr>
          <a:xfrm>
            <a:off x="1028700" y="704850"/>
            <a:ext cx="3787500" cy="2014800"/>
          </a:xfrm>
          <a:prstGeom prst="rect">
            <a:avLst/>
          </a:prstGeom>
          <a:noFill/>
          <a:ln>
            <a:noFill/>
          </a:ln>
        </p:spPr>
        <p:txBody>
          <a:bodyPr spcFirstLastPara="1" wrap="square" lIns="0" tIns="0" rIns="0" bIns="0" anchor="t" anchorCtr="0">
            <a:spAutoFit/>
          </a:bodyPr>
          <a:lstStyle/>
          <a:p>
            <a:pPr marL="0" marR="0" lvl="0" indent="0" algn="l" rtl="0">
              <a:lnSpc>
                <a:spcPct val="147008"/>
              </a:lnSpc>
              <a:spcBef>
                <a:spcPts val="0"/>
              </a:spcBef>
              <a:spcAft>
                <a:spcPts val="0"/>
              </a:spcAft>
              <a:buNone/>
            </a:pPr>
            <a:r>
              <a:rPr lang="en-US" sz="5299">
                <a:solidFill>
                  <a:srgbClr val="923030"/>
                </a:solidFill>
                <a:latin typeface="Cinzel Decorative"/>
                <a:ea typeface="Cinzel Decorative"/>
                <a:cs typeface="Cinzel Decorative"/>
                <a:sym typeface="Cinzel Decorative"/>
              </a:rPr>
              <a:t>our</a:t>
            </a:r>
            <a:endParaRPr sz="5299">
              <a:solidFill>
                <a:srgbClr val="923030"/>
              </a:solidFill>
              <a:latin typeface="Cinzel Decorative"/>
              <a:ea typeface="Cinzel Decorative"/>
              <a:cs typeface="Cinzel Decorative"/>
              <a:sym typeface="Cinzel Decorative"/>
            </a:endParaRPr>
          </a:p>
          <a:p>
            <a:pPr marL="0" marR="0" lvl="0" indent="0" algn="l" rtl="0">
              <a:lnSpc>
                <a:spcPct val="147008"/>
              </a:lnSpc>
              <a:spcBef>
                <a:spcPts val="0"/>
              </a:spcBef>
              <a:spcAft>
                <a:spcPts val="0"/>
              </a:spcAft>
              <a:buNone/>
            </a:pPr>
            <a:r>
              <a:rPr lang="en-US" sz="5299">
                <a:solidFill>
                  <a:srgbClr val="923030"/>
                </a:solidFill>
                <a:latin typeface="Cinzel Decorative"/>
                <a:ea typeface="Cinzel Decorative"/>
                <a:cs typeface="Cinzel Decorative"/>
                <a:sym typeface="Cinzel Decorative"/>
              </a:rPr>
              <a:t>sources</a:t>
            </a:r>
            <a:endParaRPr sz="5299">
              <a:solidFill>
                <a:srgbClr val="923030"/>
              </a:solidFill>
              <a:latin typeface="Cinzel Decorative"/>
              <a:ea typeface="Cinzel Decorative"/>
              <a:cs typeface="Cinzel Decorative"/>
              <a:sym typeface="Cinzel Decorative"/>
            </a:endParaRPr>
          </a:p>
        </p:txBody>
      </p:sp>
      <p:sp>
        <p:nvSpPr>
          <p:cNvPr id="399" name="Google Shape;399;p10"/>
          <p:cNvSpPr txBox="1"/>
          <p:nvPr/>
        </p:nvSpPr>
        <p:spPr>
          <a:xfrm>
            <a:off x="628650" y="4150710"/>
            <a:ext cx="3498600" cy="215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a:latin typeface="Quattrocento Sans"/>
              <a:ea typeface="Quattrocento Sans"/>
              <a:cs typeface="Quattrocento Sans"/>
              <a:sym typeface="Quattrocento Sans"/>
            </a:endParaRPr>
          </a:p>
        </p:txBody>
      </p:sp>
      <p:sp>
        <p:nvSpPr>
          <p:cNvPr id="400" name="Google Shape;400;p10"/>
          <p:cNvSpPr/>
          <p:nvPr/>
        </p:nvSpPr>
        <p:spPr>
          <a:xfrm>
            <a:off x="5734274" y="4800239"/>
            <a:ext cx="1293430" cy="1338608"/>
          </a:xfrm>
          <a:custGeom>
            <a:avLst/>
            <a:gdLst/>
            <a:ahLst/>
            <a:cxnLst/>
            <a:rect l="l" t="t" r="r" b="b"/>
            <a:pathLst>
              <a:path w="1293430" h="1338608" extrusionOk="0">
                <a:moveTo>
                  <a:pt x="0" y="0"/>
                </a:moveTo>
                <a:lnTo>
                  <a:pt x="1293430" y="0"/>
                </a:lnTo>
                <a:lnTo>
                  <a:pt x="1293430" y="1338608"/>
                </a:lnTo>
                <a:lnTo>
                  <a:pt x="0" y="1338608"/>
                </a:lnTo>
                <a:lnTo>
                  <a:pt x="0" y="0"/>
                </a:lnTo>
                <a:close/>
              </a:path>
            </a:pathLst>
          </a:custGeom>
          <a:blipFill rotWithShape="1">
            <a:blip r:embed="rId3">
              <a:alphaModFix/>
            </a:blip>
            <a:stretch>
              <a:fillRect/>
            </a:stretch>
          </a:blipFill>
          <a:ln>
            <a:noFill/>
          </a:ln>
        </p:spPr>
        <p:txBody>
          <a:bodyPr/>
          <a:lstStyle/>
          <a:p>
            <a:endParaRPr lang="en-US"/>
          </a:p>
        </p:txBody>
      </p:sp>
      <p:sp>
        <p:nvSpPr>
          <p:cNvPr id="401" name="Google Shape;401;p10"/>
          <p:cNvSpPr/>
          <p:nvPr/>
        </p:nvSpPr>
        <p:spPr>
          <a:xfrm>
            <a:off x="13930110" y="4969689"/>
            <a:ext cx="1590963" cy="999707"/>
          </a:xfrm>
          <a:custGeom>
            <a:avLst/>
            <a:gdLst/>
            <a:ahLst/>
            <a:cxnLst/>
            <a:rect l="l" t="t" r="r" b="b"/>
            <a:pathLst>
              <a:path w="1590963" h="999707" extrusionOk="0">
                <a:moveTo>
                  <a:pt x="0" y="0"/>
                </a:moveTo>
                <a:lnTo>
                  <a:pt x="1590963" y="0"/>
                </a:lnTo>
                <a:lnTo>
                  <a:pt x="1590963" y="999707"/>
                </a:lnTo>
                <a:lnTo>
                  <a:pt x="0" y="999707"/>
                </a:lnTo>
                <a:lnTo>
                  <a:pt x="0" y="0"/>
                </a:lnTo>
                <a:close/>
              </a:path>
            </a:pathLst>
          </a:custGeom>
          <a:blipFill rotWithShape="1">
            <a:blip r:embed="rId4">
              <a:alphaModFix/>
            </a:blip>
            <a:stretch>
              <a:fillRect/>
            </a:stretch>
          </a:blipFill>
          <a:ln>
            <a:noFill/>
          </a:ln>
        </p:spPr>
        <p:txBody>
          <a:bodyPr/>
          <a:lstStyle/>
          <a:p>
            <a:endParaRPr lang="en-US"/>
          </a:p>
        </p:txBody>
      </p:sp>
      <p:sp>
        <p:nvSpPr>
          <p:cNvPr id="402" name="Google Shape;402;p10"/>
          <p:cNvSpPr/>
          <p:nvPr/>
        </p:nvSpPr>
        <p:spPr>
          <a:xfrm flipH="1">
            <a:off x="10605353" y="2760615"/>
            <a:ext cx="1628233" cy="1607510"/>
          </a:xfrm>
          <a:custGeom>
            <a:avLst/>
            <a:gdLst/>
            <a:ahLst/>
            <a:cxnLst/>
            <a:rect l="l" t="t" r="r" b="b"/>
            <a:pathLst>
              <a:path w="1628233" h="1607510" extrusionOk="0">
                <a:moveTo>
                  <a:pt x="1628233" y="0"/>
                </a:moveTo>
                <a:lnTo>
                  <a:pt x="0" y="0"/>
                </a:lnTo>
                <a:lnTo>
                  <a:pt x="0" y="1607510"/>
                </a:lnTo>
                <a:lnTo>
                  <a:pt x="1628233" y="1607510"/>
                </a:lnTo>
                <a:lnTo>
                  <a:pt x="1628233" y="0"/>
                </a:lnTo>
                <a:close/>
              </a:path>
            </a:pathLst>
          </a:custGeom>
          <a:blipFill rotWithShape="1">
            <a:blip r:embed="rId5">
              <a:alphaModFix/>
            </a:blip>
            <a:stretch>
              <a:fillRect/>
            </a:stretch>
          </a:blipFill>
          <a:ln>
            <a:noFill/>
          </a:ln>
        </p:spPr>
        <p:txBody>
          <a:bodyPr/>
          <a:lstStyle/>
          <a:p>
            <a:endParaRPr lang="en-US"/>
          </a:p>
        </p:txBody>
      </p:sp>
      <p:sp>
        <p:nvSpPr>
          <p:cNvPr id="403" name="Google Shape;403;p10"/>
          <p:cNvSpPr/>
          <p:nvPr/>
        </p:nvSpPr>
        <p:spPr>
          <a:xfrm>
            <a:off x="14312218" y="711365"/>
            <a:ext cx="1189430" cy="1642443"/>
          </a:xfrm>
          <a:custGeom>
            <a:avLst/>
            <a:gdLst/>
            <a:ahLst/>
            <a:cxnLst/>
            <a:rect l="l" t="t" r="r" b="b"/>
            <a:pathLst>
              <a:path w="1189430" h="1642443" extrusionOk="0">
                <a:moveTo>
                  <a:pt x="0" y="0"/>
                </a:moveTo>
                <a:lnTo>
                  <a:pt x="1189431" y="0"/>
                </a:lnTo>
                <a:lnTo>
                  <a:pt x="1189431" y="1642443"/>
                </a:lnTo>
                <a:lnTo>
                  <a:pt x="0" y="1642443"/>
                </a:lnTo>
                <a:lnTo>
                  <a:pt x="0" y="0"/>
                </a:lnTo>
                <a:close/>
              </a:path>
            </a:pathLst>
          </a:custGeom>
          <a:blipFill rotWithShape="1">
            <a:blip r:embed="rId6">
              <a:alphaModFix/>
            </a:blip>
            <a:stretch>
              <a:fillRect/>
            </a:stretch>
          </a:blipFill>
          <a:ln>
            <a:noFill/>
          </a:ln>
        </p:spPr>
        <p:txBody>
          <a:bodyPr/>
          <a:lstStyle/>
          <a:p>
            <a:endParaRPr lang="en-US"/>
          </a:p>
        </p:txBody>
      </p:sp>
      <p:sp>
        <p:nvSpPr>
          <p:cNvPr id="404" name="Google Shape;404;p10"/>
          <p:cNvSpPr/>
          <p:nvPr/>
        </p:nvSpPr>
        <p:spPr>
          <a:xfrm>
            <a:off x="15260942" y="2869084"/>
            <a:ext cx="548644" cy="1390572"/>
          </a:xfrm>
          <a:custGeom>
            <a:avLst/>
            <a:gdLst/>
            <a:ahLst/>
            <a:cxnLst/>
            <a:rect l="l" t="t" r="r" b="b"/>
            <a:pathLst>
              <a:path w="548644" h="1390572" extrusionOk="0">
                <a:moveTo>
                  <a:pt x="0" y="0"/>
                </a:moveTo>
                <a:lnTo>
                  <a:pt x="548644" y="0"/>
                </a:lnTo>
                <a:lnTo>
                  <a:pt x="548644" y="1390572"/>
                </a:lnTo>
                <a:lnTo>
                  <a:pt x="0" y="1390572"/>
                </a:lnTo>
                <a:lnTo>
                  <a:pt x="0" y="0"/>
                </a:lnTo>
                <a:close/>
              </a:path>
            </a:pathLst>
          </a:custGeom>
          <a:blipFill rotWithShape="1">
            <a:blip r:embed="rId7">
              <a:alphaModFix/>
            </a:blip>
            <a:stretch>
              <a:fillRect/>
            </a:stretch>
          </a:blipFill>
          <a:ln>
            <a:noFill/>
          </a:ln>
        </p:spPr>
        <p:txBody>
          <a:bodyPr/>
          <a:lstStyle/>
          <a:p>
            <a:endParaRPr lang="en-US"/>
          </a:p>
        </p:txBody>
      </p:sp>
      <p:sp>
        <p:nvSpPr>
          <p:cNvPr id="405" name="Google Shape;405;p10"/>
          <p:cNvSpPr/>
          <p:nvPr/>
        </p:nvSpPr>
        <p:spPr>
          <a:xfrm>
            <a:off x="7768466" y="8183546"/>
            <a:ext cx="342158" cy="1363674"/>
          </a:xfrm>
          <a:custGeom>
            <a:avLst/>
            <a:gdLst/>
            <a:ahLst/>
            <a:cxnLst/>
            <a:rect l="l" t="t" r="r" b="b"/>
            <a:pathLst>
              <a:path w="342158" h="1363674" extrusionOk="0">
                <a:moveTo>
                  <a:pt x="0" y="0"/>
                </a:moveTo>
                <a:lnTo>
                  <a:pt x="342158" y="0"/>
                </a:lnTo>
                <a:lnTo>
                  <a:pt x="342158" y="1363674"/>
                </a:lnTo>
                <a:lnTo>
                  <a:pt x="0" y="1363674"/>
                </a:lnTo>
                <a:lnTo>
                  <a:pt x="0" y="0"/>
                </a:lnTo>
                <a:close/>
              </a:path>
            </a:pathLst>
          </a:custGeom>
          <a:blipFill rotWithShape="1">
            <a:blip r:embed="rId8">
              <a:alphaModFix/>
            </a:blip>
            <a:stretch>
              <a:fillRect/>
            </a:stretch>
          </a:blipFill>
          <a:ln>
            <a:noFill/>
          </a:ln>
        </p:spPr>
        <p:txBody>
          <a:bodyPr/>
          <a:lstStyle/>
          <a:p>
            <a:endParaRPr lang="en-US"/>
          </a:p>
        </p:txBody>
      </p:sp>
      <p:sp>
        <p:nvSpPr>
          <p:cNvPr id="406" name="Google Shape;406;p10"/>
          <p:cNvSpPr/>
          <p:nvPr/>
        </p:nvSpPr>
        <p:spPr>
          <a:xfrm>
            <a:off x="9117773" y="2675589"/>
            <a:ext cx="1004245" cy="1777562"/>
          </a:xfrm>
          <a:custGeom>
            <a:avLst/>
            <a:gdLst/>
            <a:ahLst/>
            <a:cxnLst/>
            <a:rect l="l" t="t" r="r" b="b"/>
            <a:pathLst>
              <a:path w="1004245" h="1777562" extrusionOk="0">
                <a:moveTo>
                  <a:pt x="0" y="0"/>
                </a:moveTo>
                <a:lnTo>
                  <a:pt x="1004245" y="0"/>
                </a:lnTo>
                <a:lnTo>
                  <a:pt x="1004245" y="1777562"/>
                </a:lnTo>
                <a:lnTo>
                  <a:pt x="0" y="1777562"/>
                </a:lnTo>
                <a:lnTo>
                  <a:pt x="0" y="0"/>
                </a:lnTo>
                <a:close/>
              </a:path>
            </a:pathLst>
          </a:custGeom>
          <a:blipFill rotWithShape="1">
            <a:blip r:embed="rId9">
              <a:alphaModFix/>
            </a:blip>
            <a:stretch>
              <a:fillRect/>
            </a:stretch>
          </a:blipFill>
          <a:ln>
            <a:noFill/>
          </a:ln>
        </p:spPr>
        <p:txBody>
          <a:bodyPr/>
          <a:lstStyle/>
          <a:p>
            <a:endParaRPr lang="en-US"/>
          </a:p>
        </p:txBody>
      </p:sp>
      <p:sp>
        <p:nvSpPr>
          <p:cNvPr id="407" name="Google Shape;407;p10"/>
          <p:cNvSpPr/>
          <p:nvPr/>
        </p:nvSpPr>
        <p:spPr>
          <a:xfrm>
            <a:off x="16292921" y="3064756"/>
            <a:ext cx="1118017" cy="999228"/>
          </a:xfrm>
          <a:custGeom>
            <a:avLst/>
            <a:gdLst/>
            <a:ahLst/>
            <a:cxnLst/>
            <a:rect l="l" t="t" r="r" b="b"/>
            <a:pathLst>
              <a:path w="1118017" h="999228" extrusionOk="0">
                <a:moveTo>
                  <a:pt x="0" y="0"/>
                </a:moveTo>
                <a:lnTo>
                  <a:pt x="1118017" y="0"/>
                </a:lnTo>
                <a:lnTo>
                  <a:pt x="1118017" y="999228"/>
                </a:lnTo>
                <a:lnTo>
                  <a:pt x="0" y="999228"/>
                </a:lnTo>
                <a:lnTo>
                  <a:pt x="0" y="0"/>
                </a:lnTo>
                <a:close/>
              </a:path>
            </a:pathLst>
          </a:custGeom>
          <a:blipFill rotWithShape="1">
            <a:blip r:embed="rId10">
              <a:alphaModFix/>
            </a:blip>
            <a:stretch>
              <a:fillRect/>
            </a:stretch>
          </a:blipFill>
          <a:ln>
            <a:noFill/>
          </a:ln>
        </p:spPr>
        <p:txBody>
          <a:bodyPr/>
          <a:lstStyle/>
          <a:p>
            <a:endParaRPr lang="en-US"/>
          </a:p>
        </p:txBody>
      </p:sp>
      <p:sp>
        <p:nvSpPr>
          <p:cNvPr id="408" name="Google Shape;408;p10"/>
          <p:cNvSpPr/>
          <p:nvPr/>
        </p:nvSpPr>
        <p:spPr>
          <a:xfrm>
            <a:off x="10966954" y="4863821"/>
            <a:ext cx="1333469" cy="1211443"/>
          </a:xfrm>
          <a:custGeom>
            <a:avLst/>
            <a:gdLst/>
            <a:ahLst/>
            <a:cxnLst/>
            <a:rect l="l" t="t" r="r" b="b"/>
            <a:pathLst>
              <a:path w="1333469" h="1211443" extrusionOk="0">
                <a:moveTo>
                  <a:pt x="0" y="0"/>
                </a:moveTo>
                <a:lnTo>
                  <a:pt x="1333469" y="0"/>
                </a:lnTo>
                <a:lnTo>
                  <a:pt x="1333469" y="1211443"/>
                </a:lnTo>
                <a:lnTo>
                  <a:pt x="0" y="1211443"/>
                </a:lnTo>
                <a:lnTo>
                  <a:pt x="0" y="0"/>
                </a:lnTo>
                <a:close/>
              </a:path>
            </a:pathLst>
          </a:custGeom>
          <a:blipFill rotWithShape="1">
            <a:blip r:embed="rId11">
              <a:alphaModFix/>
            </a:blip>
            <a:stretch>
              <a:fillRect/>
            </a:stretch>
          </a:blipFill>
          <a:ln>
            <a:noFill/>
          </a:ln>
        </p:spPr>
        <p:txBody>
          <a:bodyPr/>
          <a:lstStyle/>
          <a:p>
            <a:endParaRPr lang="en-US"/>
          </a:p>
        </p:txBody>
      </p:sp>
      <p:sp>
        <p:nvSpPr>
          <p:cNvPr id="409" name="Google Shape;409;p10"/>
          <p:cNvSpPr/>
          <p:nvPr/>
        </p:nvSpPr>
        <p:spPr>
          <a:xfrm>
            <a:off x="9424123" y="4893254"/>
            <a:ext cx="1211100" cy="1152578"/>
          </a:xfrm>
          <a:custGeom>
            <a:avLst/>
            <a:gdLst/>
            <a:ahLst/>
            <a:cxnLst/>
            <a:rect l="l" t="t" r="r" b="b"/>
            <a:pathLst>
              <a:path w="1211100" h="1152578" extrusionOk="0">
                <a:moveTo>
                  <a:pt x="0" y="0"/>
                </a:moveTo>
                <a:lnTo>
                  <a:pt x="1211100" y="0"/>
                </a:lnTo>
                <a:lnTo>
                  <a:pt x="1211100" y="1152578"/>
                </a:lnTo>
                <a:lnTo>
                  <a:pt x="0" y="1152578"/>
                </a:lnTo>
                <a:lnTo>
                  <a:pt x="0" y="0"/>
                </a:lnTo>
                <a:close/>
              </a:path>
            </a:pathLst>
          </a:custGeom>
          <a:blipFill rotWithShape="1">
            <a:blip r:embed="rId12">
              <a:alphaModFix/>
            </a:blip>
            <a:stretch>
              <a:fillRect/>
            </a:stretch>
          </a:blipFill>
          <a:ln>
            <a:noFill/>
          </a:ln>
        </p:spPr>
        <p:txBody>
          <a:bodyPr/>
          <a:lstStyle/>
          <a:p>
            <a:endParaRPr lang="en-US"/>
          </a:p>
        </p:txBody>
      </p:sp>
      <p:sp>
        <p:nvSpPr>
          <p:cNvPr id="410" name="Google Shape;410;p10"/>
          <p:cNvSpPr/>
          <p:nvPr/>
        </p:nvSpPr>
        <p:spPr>
          <a:xfrm>
            <a:off x="5965273" y="831726"/>
            <a:ext cx="848678" cy="1401721"/>
          </a:xfrm>
          <a:custGeom>
            <a:avLst/>
            <a:gdLst/>
            <a:ahLst/>
            <a:cxnLst/>
            <a:rect l="l" t="t" r="r" b="b"/>
            <a:pathLst>
              <a:path w="848678" h="1401721" extrusionOk="0">
                <a:moveTo>
                  <a:pt x="0" y="0"/>
                </a:moveTo>
                <a:lnTo>
                  <a:pt x="848678" y="0"/>
                </a:lnTo>
                <a:lnTo>
                  <a:pt x="848678" y="1401721"/>
                </a:lnTo>
                <a:lnTo>
                  <a:pt x="0" y="1401721"/>
                </a:lnTo>
                <a:lnTo>
                  <a:pt x="0" y="0"/>
                </a:lnTo>
                <a:close/>
              </a:path>
            </a:pathLst>
          </a:custGeom>
          <a:blipFill rotWithShape="1">
            <a:blip r:embed="rId13">
              <a:alphaModFix/>
            </a:blip>
            <a:stretch>
              <a:fillRect/>
            </a:stretch>
          </a:blipFill>
          <a:ln>
            <a:noFill/>
          </a:ln>
        </p:spPr>
        <p:txBody>
          <a:bodyPr/>
          <a:lstStyle/>
          <a:p>
            <a:endParaRPr lang="en-US"/>
          </a:p>
        </p:txBody>
      </p:sp>
      <p:sp>
        <p:nvSpPr>
          <p:cNvPr id="411" name="Google Shape;411;p10"/>
          <p:cNvSpPr/>
          <p:nvPr/>
        </p:nvSpPr>
        <p:spPr>
          <a:xfrm>
            <a:off x="8405826" y="730762"/>
            <a:ext cx="651482" cy="1603649"/>
          </a:xfrm>
          <a:custGeom>
            <a:avLst/>
            <a:gdLst/>
            <a:ahLst/>
            <a:cxnLst/>
            <a:rect l="l" t="t" r="r" b="b"/>
            <a:pathLst>
              <a:path w="651482" h="1603649" extrusionOk="0">
                <a:moveTo>
                  <a:pt x="0" y="0"/>
                </a:moveTo>
                <a:lnTo>
                  <a:pt x="651483" y="0"/>
                </a:lnTo>
                <a:lnTo>
                  <a:pt x="651483" y="1603649"/>
                </a:lnTo>
                <a:lnTo>
                  <a:pt x="0" y="1603649"/>
                </a:lnTo>
                <a:lnTo>
                  <a:pt x="0" y="0"/>
                </a:lnTo>
                <a:close/>
              </a:path>
            </a:pathLst>
          </a:custGeom>
          <a:blipFill rotWithShape="1">
            <a:blip r:embed="rId14">
              <a:alphaModFix/>
            </a:blip>
            <a:stretch>
              <a:fillRect/>
            </a:stretch>
          </a:blipFill>
          <a:ln>
            <a:noFill/>
          </a:ln>
        </p:spPr>
        <p:txBody>
          <a:bodyPr/>
          <a:lstStyle/>
          <a:p>
            <a:endParaRPr lang="en-US"/>
          </a:p>
        </p:txBody>
      </p:sp>
      <p:sp>
        <p:nvSpPr>
          <p:cNvPr id="412" name="Google Shape;412;p10"/>
          <p:cNvSpPr/>
          <p:nvPr/>
        </p:nvSpPr>
        <p:spPr>
          <a:xfrm>
            <a:off x="7358316" y="730762"/>
            <a:ext cx="503145" cy="1603649"/>
          </a:xfrm>
          <a:custGeom>
            <a:avLst/>
            <a:gdLst/>
            <a:ahLst/>
            <a:cxnLst/>
            <a:rect l="l" t="t" r="r" b="b"/>
            <a:pathLst>
              <a:path w="503145" h="1603649" extrusionOk="0">
                <a:moveTo>
                  <a:pt x="0" y="0"/>
                </a:moveTo>
                <a:lnTo>
                  <a:pt x="503145" y="0"/>
                </a:lnTo>
                <a:lnTo>
                  <a:pt x="503145" y="1603649"/>
                </a:lnTo>
                <a:lnTo>
                  <a:pt x="0" y="1603649"/>
                </a:lnTo>
                <a:lnTo>
                  <a:pt x="0" y="0"/>
                </a:lnTo>
                <a:close/>
              </a:path>
            </a:pathLst>
          </a:custGeom>
          <a:blipFill rotWithShape="1">
            <a:blip r:embed="rId15">
              <a:alphaModFix/>
            </a:blip>
            <a:stretch>
              <a:fillRect/>
            </a:stretch>
          </a:blipFill>
          <a:ln>
            <a:noFill/>
          </a:ln>
        </p:spPr>
        <p:txBody>
          <a:bodyPr/>
          <a:lstStyle/>
          <a:p>
            <a:endParaRPr lang="en-US"/>
          </a:p>
        </p:txBody>
      </p:sp>
      <p:sp>
        <p:nvSpPr>
          <p:cNvPr id="413" name="Google Shape;413;p10"/>
          <p:cNvSpPr/>
          <p:nvPr/>
        </p:nvSpPr>
        <p:spPr>
          <a:xfrm>
            <a:off x="5763724" y="8376491"/>
            <a:ext cx="456892" cy="977785"/>
          </a:xfrm>
          <a:custGeom>
            <a:avLst/>
            <a:gdLst/>
            <a:ahLst/>
            <a:cxnLst/>
            <a:rect l="l" t="t" r="r" b="b"/>
            <a:pathLst>
              <a:path w="456892" h="977785" extrusionOk="0">
                <a:moveTo>
                  <a:pt x="0" y="0"/>
                </a:moveTo>
                <a:lnTo>
                  <a:pt x="456892" y="0"/>
                </a:lnTo>
                <a:lnTo>
                  <a:pt x="456892" y="977784"/>
                </a:lnTo>
                <a:lnTo>
                  <a:pt x="0" y="977784"/>
                </a:lnTo>
                <a:lnTo>
                  <a:pt x="0" y="0"/>
                </a:lnTo>
                <a:close/>
              </a:path>
            </a:pathLst>
          </a:custGeom>
          <a:blipFill rotWithShape="1">
            <a:blip r:embed="rId16">
              <a:alphaModFix/>
            </a:blip>
            <a:stretch>
              <a:fillRect/>
            </a:stretch>
          </a:blipFill>
          <a:ln>
            <a:noFill/>
          </a:ln>
        </p:spPr>
        <p:txBody>
          <a:bodyPr/>
          <a:lstStyle/>
          <a:p>
            <a:endParaRPr lang="en-US"/>
          </a:p>
        </p:txBody>
      </p:sp>
      <p:sp>
        <p:nvSpPr>
          <p:cNvPr id="414" name="Google Shape;414;p10"/>
          <p:cNvSpPr/>
          <p:nvPr/>
        </p:nvSpPr>
        <p:spPr>
          <a:xfrm>
            <a:off x="8685717" y="8166830"/>
            <a:ext cx="344037" cy="1397106"/>
          </a:xfrm>
          <a:custGeom>
            <a:avLst/>
            <a:gdLst/>
            <a:ahLst/>
            <a:cxnLst/>
            <a:rect l="l" t="t" r="r" b="b"/>
            <a:pathLst>
              <a:path w="344037" h="1397106" extrusionOk="0">
                <a:moveTo>
                  <a:pt x="0" y="0"/>
                </a:moveTo>
                <a:lnTo>
                  <a:pt x="344038" y="0"/>
                </a:lnTo>
                <a:lnTo>
                  <a:pt x="344038" y="1397106"/>
                </a:lnTo>
                <a:lnTo>
                  <a:pt x="0" y="1397106"/>
                </a:lnTo>
                <a:lnTo>
                  <a:pt x="0" y="0"/>
                </a:lnTo>
                <a:close/>
              </a:path>
            </a:pathLst>
          </a:custGeom>
          <a:blipFill rotWithShape="1">
            <a:blip r:embed="rId17">
              <a:alphaModFix/>
            </a:blip>
            <a:stretch>
              <a:fillRect/>
            </a:stretch>
          </a:blipFill>
          <a:ln>
            <a:noFill/>
          </a:ln>
        </p:spPr>
        <p:txBody>
          <a:bodyPr/>
          <a:lstStyle/>
          <a:p>
            <a:endParaRPr lang="en-US"/>
          </a:p>
        </p:txBody>
      </p:sp>
      <p:sp>
        <p:nvSpPr>
          <p:cNvPr id="415" name="Google Shape;415;p10"/>
          <p:cNvSpPr/>
          <p:nvPr/>
        </p:nvSpPr>
        <p:spPr>
          <a:xfrm flipH="1">
            <a:off x="15852804" y="4635296"/>
            <a:ext cx="502280" cy="1668494"/>
          </a:xfrm>
          <a:custGeom>
            <a:avLst/>
            <a:gdLst/>
            <a:ahLst/>
            <a:cxnLst/>
            <a:rect l="l" t="t" r="r" b="b"/>
            <a:pathLst>
              <a:path w="502280" h="1668494" extrusionOk="0">
                <a:moveTo>
                  <a:pt x="502280" y="0"/>
                </a:moveTo>
                <a:lnTo>
                  <a:pt x="0" y="0"/>
                </a:lnTo>
                <a:lnTo>
                  <a:pt x="0" y="1668494"/>
                </a:lnTo>
                <a:lnTo>
                  <a:pt x="502280" y="1668494"/>
                </a:lnTo>
                <a:lnTo>
                  <a:pt x="502280" y="0"/>
                </a:lnTo>
                <a:close/>
              </a:path>
            </a:pathLst>
          </a:custGeom>
          <a:blipFill rotWithShape="1">
            <a:blip r:embed="rId18">
              <a:alphaModFix/>
            </a:blip>
            <a:stretch>
              <a:fillRect/>
            </a:stretch>
          </a:blipFill>
          <a:ln>
            <a:noFill/>
          </a:ln>
        </p:spPr>
        <p:txBody>
          <a:bodyPr/>
          <a:lstStyle/>
          <a:p>
            <a:endParaRPr lang="en-US"/>
          </a:p>
        </p:txBody>
      </p:sp>
      <p:sp>
        <p:nvSpPr>
          <p:cNvPr id="416" name="Google Shape;416;p10"/>
          <p:cNvSpPr/>
          <p:nvPr/>
        </p:nvSpPr>
        <p:spPr>
          <a:xfrm>
            <a:off x="7359435" y="4777784"/>
            <a:ext cx="636418" cy="1383518"/>
          </a:xfrm>
          <a:custGeom>
            <a:avLst/>
            <a:gdLst/>
            <a:ahLst/>
            <a:cxnLst/>
            <a:rect l="l" t="t" r="r" b="b"/>
            <a:pathLst>
              <a:path w="636418" h="1383518" extrusionOk="0">
                <a:moveTo>
                  <a:pt x="0" y="0"/>
                </a:moveTo>
                <a:lnTo>
                  <a:pt x="636418" y="0"/>
                </a:lnTo>
                <a:lnTo>
                  <a:pt x="636418" y="1383518"/>
                </a:lnTo>
                <a:lnTo>
                  <a:pt x="0" y="1383518"/>
                </a:lnTo>
                <a:lnTo>
                  <a:pt x="0" y="0"/>
                </a:lnTo>
                <a:close/>
              </a:path>
            </a:pathLst>
          </a:custGeom>
          <a:blipFill rotWithShape="1">
            <a:blip r:embed="rId19">
              <a:alphaModFix/>
            </a:blip>
            <a:stretch>
              <a:fillRect/>
            </a:stretch>
          </a:blipFill>
          <a:ln>
            <a:noFill/>
          </a:ln>
        </p:spPr>
        <p:txBody>
          <a:bodyPr/>
          <a:lstStyle/>
          <a:p>
            <a:endParaRPr lang="en-US"/>
          </a:p>
        </p:txBody>
      </p:sp>
      <p:sp>
        <p:nvSpPr>
          <p:cNvPr id="417" name="Google Shape;417;p10"/>
          <p:cNvSpPr/>
          <p:nvPr/>
        </p:nvSpPr>
        <p:spPr>
          <a:xfrm>
            <a:off x="12354434" y="6660886"/>
            <a:ext cx="774860" cy="1101223"/>
          </a:xfrm>
          <a:custGeom>
            <a:avLst/>
            <a:gdLst/>
            <a:ahLst/>
            <a:cxnLst/>
            <a:rect l="l" t="t" r="r" b="b"/>
            <a:pathLst>
              <a:path w="774860" h="1101223" extrusionOk="0">
                <a:moveTo>
                  <a:pt x="0" y="0"/>
                </a:moveTo>
                <a:lnTo>
                  <a:pt x="774860" y="0"/>
                </a:lnTo>
                <a:lnTo>
                  <a:pt x="774860" y="1101223"/>
                </a:lnTo>
                <a:lnTo>
                  <a:pt x="0" y="1101223"/>
                </a:lnTo>
                <a:lnTo>
                  <a:pt x="0" y="0"/>
                </a:lnTo>
                <a:close/>
              </a:path>
            </a:pathLst>
          </a:custGeom>
          <a:blipFill rotWithShape="1">
            <a:blip r:embed="rId20">
              <a:alphaModFix/>
            </a:blip>
            <a:stretch>
              <a:fillRect/>
            </a:stretch>
          </a:blipFill>
          <a:ln>
            <a:noFill/>
          </a:ln>
        </p:spPr>
        <p:txBody>
          <a:bodyPr/>
          <a:lstStyle/>
          <a:p>
            <a:endParaRPr lang="en-US"/>
          </a:p>
        </p:txBody>
      </p:sp>
      <p:sp>
        <p:nvSpPr>
          <p:cNvPr id="418" name="Google Shape;418;p10"/>
          <p:cNvSpPr/>
          <p:nvPr/>
        </p:nvSpPr>
        <p:spPr>
          <a:xfrm>
            <a:off x="6795708" y="8339623"/>
            <a:ext cx="397666" cy="1051519"/>
          </a:xfrm>
          <a:custGeom>
            <a:avLst/>
            <a:gdLst/>
            <a:ahLst/>
            <a:cxnLst/>
            <a:rect l="l" t="t" r="r" b="b"/>
            <a:pathLst>
              <a:path w="397666" h="1051519" extrusionOk="0">
                <a:moveTo>
                  <a:pt x="0" y="0"/>
                </a:moveTo>
                <a:lnTo>
                  <a:pt x="397666" y="0"/>
                </a:lnTo>
                <a:lnTo>
                  <a:pt x="397666" y="1051520"/>
                </a:lnTo>
                <a:lnTo>
                  <a:pt x="0" y="1051520"/>
                </a:lnTo>
                <a:lnTo>
                  <a:pt x="0" y="0"/>
                </a:lnTo>
                <a:close/>
              </a:path>
            </a:pathLst>
          </a:custGeom>
          <a:blipFill rotWithShape="1">
            <a:blip r:embed="rId21">
              <a:alphaModFix/>
            </a:blip>
            <a:stretch>
              <a:fillRect/>
            </a:stretch>
          </a:blipFill>
          <a:ln>
            <a:noFill/>
          </a:ln>
        </p:spPr>
        <p:txBody>
          <a:bodyPr/>
          <a:lstStyle/>
          <a:p>
            <a:endParaRPr lang="en-US"/>
          </a:p>
        </p:txBody>
      </p:sp>
      <p:sp>
        <p:nvSpPr>
          <p:cNvPr id="419" name="Google Shape;419;p10"/>
          <p:cNvSpPr/>
          <p:nvPr/>
        </p:nvSpPr>
        <p:spPr>
          <a:xfrm>
            <a:off x="16103944" y="6797268"/>
            <a:ext cx="1413148" cy="828458"/>
          </a:xfrm>
          <a:custGeom>
            <a:avLst/>
            <a:gdLst/>
            <a:ahLst/>
            <a:cxnLst/>
            <a:rect l="l" t="t" r="r" b="b"/>
            <a:pathLst>
              <a:path w="1413148" h="828458" extrusionOk="0">
                <a:moveTo>
                  <a:pt x="0" y="0"/>
                </a:moveTo>
                <a:lnTo>
                  <a:pt x="1413148" y="0"/>
                </a:lnTo>
                <a:lnTo>
                  <a:pt x="1413148" y="828458"/>
                </a:lnTo>
                <a:lnTo>
                  <a:pt x="0" y="828458"/>
                </a:lnTo>
                <a:lnTo>
                  <a:pt x="0" y="0"/>
                </a:lnTo>
                <a:close/>
              </a:path>
            </a:pathLst>
          </a:custGeom>
          <a:blipFill rotWithShape="1">
            <a:blip r:embed="rId22">
              <a:alphaModFix/>
            </a:blip>
            <a:stretch>
              <a:fillRect/>
            </a:stretch>
          </a:blipFill>
          <a:ln>
            <a:noFill/>
          </a:ln>
        </p:spPr>
        <p:txBody>
          <a:bodyPr/>
          <a:lstStyle/>
          <a:p>
            <a:endParaRPr lang="en-US"/>
          </a:p>
        </p:txBody>
      </p:sp>
      <p:sp>
        <p:nvSpPr>
          <p:cNvPr id="420" name="Google Shape;420;p10"/>
          <p:cNvSpPr/>
          <p:nvPr/>
        </p:nvSpPr>
        <p:spPr>
          <a:xfrm>
            <a:off x="5796060" y="2698724"/>
            <a:ext cx="1055132" cy="1731292"/>
          </a:xfrm>
          <a:custGeom>
            <a:avLst/>
            <a:gdLst/>
            <a:ahLst/>
            <a:cxnLst/>
            <a:rect l="l" t="t" r="r" b="b"/>
            <a:pathLst>
              <a:path w="1055132" h="1731292" extrusionOk="0">
                <a:moveTo>
                  <a:pt x="0" y="0"/>
                </a:moveTo>
                <a:lnTo>
                  <a:pt x="1055132" y="0"/>
                </a:lnTo>
                <a:lnTo>
                  <a:pt x="1055132" y="1731292"/>
                </a:lnTo>
                <a:lnTo>
                  <a:pt x="0" y="1731292"/>
                </a:lnTo>
                <a:lnTo>
                  <a:pt x="0" y="0"/>
                </a:lnTo>
                <a:close/>
              </a:path>
            </a:pathLst>
          </a:custGeom>
          <a:blipFill rotWithShape="1">
            <a:blip r:embed="rId23">
              <a:alphaModFix/>
            </a:blip>
            <a:stretch>
              <a:fillRect/>
            </a:stretch>
          </a:blipFill>
          <a:ln>
            <a:noFill/>
          </a:ln>
        </p:spPr>
        <p:txBody>
          <a:bodyPr/>
          <a:lstStyle/>
          <a:p>
            <a:endParaRPr lang="en-US"/>
          </a:p>
        </p:txBody>
      </p:sp>
      <p:sp>
        <p:nvSpPr>
          <p:cNvPr id="421" name="Google Shape;421;p10"/>
          <p:cNvSpPr/>
          <p:nvPr/>
        </p:nvSpPr>
        <p:spPr>
          <a:xfrm>
            <a:off x="14715917" y="8415822"/>
            <a:ext cx="1236660" cy="899121"/>
          </a:xfrm>
          <a:custGeom>
            <a:avLst/>
            <a:gdLst/>
            <a:ahLst/>
            <a:cxnLst/>
            <a:rect l="l" t="t" r="r" b="b"/>
            <a:pathLst>
              <a:path w="1236660" h="899121" extrusionOk="0">
                <a:moveTo>
                  <a:pt x="0" y="0"/>
                </a:moveTo>
                <a:lnTo>
                  <a:pt x="1236661" y="0"/>
                </a:lnTo>
                <a:lnTo>
                  <a:pt x="1236661" y="899122"/>
                </a:lnTo>
                <a:lnTo>
                  <a:pt x="0" y="899122"/>
                </a:lnTo>
                <a:lnTo>
                  <a:pt x="0" y="0"/>
                </a:lnTo>
                <a:close/>
              </a:path>
            </a:pathLst>
          </a:custGeom>
          <a:blipFill rotWithShape="1">
            <a:blip r:embed="rId24">
              <a:alphaModFix/>
            </a:blip>
            <a:stretch>
              <a:fillRect/>
            </a:stretch>
          </a:blipFill>
          <a:ln>
            <a:noFill/>
          </a:ln>
        </p:spPr>
        <p:txBody>
          <a:bodyPr/>
          <a:lstStyle/>
          <a:p>
            <a:endParaRPr lang="en-US"/>
          </a:p>
        </p:txBody>
      </p:sp>
      <p:sp>
        <p:nvSpPr>
          <p:cNvPr id="422" name="Google Shape;422;p10"/>
          <p:cNvSpPr/>
          <p:nvPr/>
        </p:nvSpPr>
        <p:spPr>
          <a:xfrm>
            <a:off x="12417504" y="8415822"/>
            <a:ext cx="634157" cy="899121"/>
          </a:xfrm>
          <a:custGeom>
            <a:avLst/>
            <a:gdLst/>
            <a:ahLst/>
            <a:cxnLst/>
            <a:rect l="l" t="t" r="r" b="b"/>
            <a:pathLst>
              <a:path w="634157" h="899121" extrusionOk="0">
                <a:moveTo>
                  <a:pt x="0" y="0"/>
                </a:moveTo>
                <a:lnTo>
                  <a:pt x="634157" y="0"/>
                </a:lnTo>
                <a:lnTo>
                  <a:pt x="634157" y="899122"/>
                </a:lnTo>
                <a:lnTo>
                  <a:pt x="0" y="899122"/>
                </a:lnTo>
                <a:lnTo>
                  <a:pt x="0" y="0"/>
                </a:lnTo>
                <a:close/>
              </a:path>
            </a:pathLst>
          </a:custGeom>
          <a:blipFill rotWithShape="1">
            <a:blip r:embed="rId25">
              <a:alphaModFix/>
            </a:blip>
            <a:stretch>
              <a:fillRect b="-9557"/>
            </a:stretch>
          </a:blipFill>
          <a:ln>
            <a:noFill/>
          </a:ln>
        </p:spPr>
        <p:txBody>
          <a:bodyPr/>
          <a:lstStyle/>
          <a:p>
            <a:endParaRPr lang="en-US"/>
          </a:p>
        </p:txBody>
      </p:sp>
      <p:sp>
        <p:nvSpPr>
          <p:cNvPr id="423" name="Google Shape;423;p10"/>
          <p:cNvSpPr/>
          <p:nvPr/>
        </p:nvSpPr>
        <p:spPr>
          <a:xfrm>
            <a:off x="16527670" y="8333042"/>
            <a:ext cx="1074449" cy="1064681"/>
          </a:xfrm>
          <a:custGeom>
            <a:avLst/>
            <a:gdLst/>
            <a:ahLst/>
            <a:cxnLst/>
            <a:rect l="l" t="t" r="r" b="b"/>
            <a:pathLst>
              <a:path w="1074449" h="1064681" extrusionOk="0">
                <a:moveTo>
                  <a:pt x="0" y="0"/>
                </a:moveTo>
                <a:lnTo>
                  <a:pt x="1074449" y="0"/>
                </a:lnTo>
                <a:lnTo>
                  <a:pt x="1074449" y="1064682"/>
                </a:lnTo>
                <a:lnTo>
                  <a:pt x="0" y="1064682"/>
                </a:lnTo>
                <a:lnTo>
                  <a:pt x="0" y="0"/>
                </a:lnTo>
                <a:close/>
              </a:path>
            </a:pathLst>
          </a:custGeom>
          <a:blipFill rotWithShape="1">
            <a:blip r:embed="rId26">
              <a:alphaModFix/>
            </a:blip>
            <a:stretch>
              <a:fillRect/>
            </a:stretch>
          </a:blipFill>
          <a:ln>
            <a:noFill/>
          </a:ln>
        </p:spPr>
        <p:txBody>
          <a:bodyPr/>
          <a:lstStyle/>
          <a:p>
            <a:endParaRPr lang="en-US"/>
          </a:p>
        </p:txBody>
      </p:sp>
      <p:sp>
        <p:nvSpPr>
          <p:cNvPr id="424" name="Google Shape;424;p10"/>
          <p:cNvSpPr/>
          <p:nvPr/>
        </p:nvSpPr>
        <p:spPr>
          <a:xfrm>
            <a:off x="10646963" y="8257785"/>
            <a:ext cx="1195448" cy="1215195"/>
          </a:xfrm>
          <a:custGeom>
            <a:avLst/>
            <a:gdLst/>
            <a:ahLst/>
            <a:cxnLst/>
            <a:rect l="l" t="t" r="r" b="b"/>
            <a:pathLst>
              <a:path w="1195448" h="1215195" extrusionOk="0">
                <a:moveTo>
                  <a:pt x="0" y="0"/>
                </a:moveTo>
                <a:lnTo>
                  <a:pt x="1195448" y="0"/>
                </a:lnTo>
                <a:lnTo>
                  <a:pt x="1195448" y="1215195"/>
                </a:lnTo>
                <a:lnTo>
                  <a:pt x="0" y="1215195"/>
                </a:lnTo>
                <a:lnTo>
                  <a:pt x="0" y="0"/>
                </a:lnTo>
                <a:close/>
              </a:path>
            </a:pathLst>
          </a:custGeom>
          <a:blipFill rotWithShape="1">
            <a:blip r:embed="rId27">
              <a:alphaModFix/>
            </a:blip>
            <a:stretch>
              <a:fillRect/>
            </a:stretch>
          </a:blipFill>
          <a:ln>
            <a:noFill/>
          </a:ln>
        </p:spPr>
        <p:txBody>
          <a:bodyPr/>
          <a:lstStyle/>
          <a:p>
            <a:endParaRPr lang="en-US"/>
          </a:p>
        </p:txBody>
      </p:sp>
      <p:sp>
        <p:nvSpPr>
          <p:cNvPr id="425" name="Google Shape;425;p10"/>
          <p:cNvSpPr/>
          <p:nvPr/>
        </p:nvSpPr>
        <p:spPr>
          <a:xfrm>
            <a:off x="13626754" y="8481031"/>
            <a:ext cx="514071" cy="768704"/>
          </a:xfrm>
          <a:custGeom>
            <a:avLst/>
            <a:gdLst/>
            <a:ahLst/>
            <a:cxnLst/>
            <a:rect l="l" t="t" r="r" b="b"/>
            <a:pathLst>
              <a:path w="514071" h="768704" extrusionOk="0">
                <a:moveTo>
                  <a:pt x="0" y="0"/>
                </a:moveTo>
                <a:lnTo>
                  <a:pt x="514071" y="0"/>
                </a:lnTo>
                <a:lnTo>
                  <a:pt x="514071" y="768704"/>
                </a:lnTo>
                <a:lnTo>
                  <a:pt x="0" y="768704"/>
                </a:lnTo>
                <a:lnTo>
                  <a:pt x="0" y="0"/>
                </a:lnTo>
                <a:close/>
              </a:path>
            </a:pathLst>
          </a:custGeom>
          <a:blipFill rotWithShape="1">
            <a:blip r:embed="rId28">
              <a:alphaModFix/>
            </a:blip>
            <a:stretch>
              <a:fillRect/>
            </a:stretch>
          </a:blipFill>
          <a:ln>
            <a:noFill/>
          </a:ln>
        </p:spPr>
        <p:txBody>
          <a:bodyPr/>
          <a:lstStyle/>
          <a:p>
            <a:endParaRPr lang="en-US"/>
          </a:p>
        </p:txBody>
      </p:sp>
      <p:sp>
        <p:nvSpPr>
          <p:cNvPr id="426" name="Google Shape;426;p10"/>
          <p:cNvSpPr/>
          <p:nvPr/>
        </p:nvSpPr>
        <p:spPr>
          <a:xfrm>
            <a:off x="16046014" y="669969"/>
            <a:ext cx="1427542" cy="1725234"/>
          </a:xfrm>
          <a:custGeom>
            <a:avLst/>
            <a:gdLst/>
            <a:ahLst/>
            <a:cxnLst/>
            <a:rect l="l" t="t" r="r" b="b"/>
            <a:pathLst>
              <a:path w="1427542" h="1725234" extrusionOk="0">
                <a:moveTo>
                  <a:pt x="0" y="0"/>
                </a:moveTo>
                <a:lnTo>
                  <a:pt x="1427542" y="0"/>
                </a:lnTo>
                <a:lnTo>
                  <a:pt x="1427542" y="1725234"/>
                </a:lnTo>
                <a:lnTo>
                  <a:pt x="0" y="1725234"/>
                </a:lnTo>
                <a:lnTo>
                  <a:pt x="0" y="0"/>
                </a:lnTo>
                <a:close/>
              </a:path>
            </a:pathLst>
          </a:custGeom>
          <a:blipFill rotWithShape="1">
            <a:blip r:embed="rId29">
              <a:alphaModFix/>
            </a:blip>
            <a:stretch>
              <a:fillRect/>
            </a:stretch>
          </a:blipFill>
          <a:ln>
            <a:noFill/>
          </a:ln>
        </p:spPr>
        <p:txBody>
          <a:bodyPr/>
          <a:lstStyle/>
          <a:p>
            <a:endParaRPr lang="en-US"/>
          </a:p>
        </p:txBody>
      </p:sp>
      <p:sp>
        <p:nvSpPr>
          <p:cNvPr id="427" name="Google Shape;427;p10"/>
          <p:cNvSpPr/>
          <p:nvPr/>
        </p:nvSpPr>
        <p:spPr>
          <a:xfrm flipH="1">
            <a:off x="9601674" y="616531"/>
            <a:ext cx="1345093" cy="1832110"/>
          </a:xfrm>
          <a:custGeom>
            <a:avLst/>
            <a:gdLst/>
            <a:ahLst/>
            <a:cxnLst/>
            <a:rect l="l" t="t" r="r" b="b"/>
            <a:pathLst>
              <a:path w="1345093" h="1832110" extrusionOk="0">
                <a:moveTo>
                  <a:pt x="1345093" y="0"/>
                </a:moveTo>
                <a:lnTo>
                  <a:pt x="0" y="0"/>
                </a:lnTo>
                <a:lnTo>
                  <a:pt x="0" y="1832110"/>
                </a:lnTo>
                <a:lnTo>
                  <a:pt x="1345093" y="1832110"/>
                </a:lnTo>
                <a:lnTo>
                  <a:pt x="1345093" y="0"/>
                </a:lnTo>
                <a:close/>
              </a:path>
            </a:pathLst>
          </a:custGeom>
          <a:blipFill rotWithShape="1">
            <a:blip r:embed="rId30">
              <a:alphaModFix/>
            </a:blip>
            <a:stretch>
              <a:fillRect/>
            </a:stretch>
          </a:blipFill>
          <a:ln>
            <a:noFill/>
          </a:ln>
        </p:spPr>
        <p:txBody>
          <a:bodyPr/>
          <a:lstStyle/>
          <a:p>
            <a:endParaRPr lang="en-US"/>
          </a:p>
        </p:txBody>
      </p:sp>
      <p:sp>
        <p:nvSpPr>
          <p:cNvPr id="428" name="Google Shape;428;p10"/>
          <p:cNvSpPr/>
          <p:nvPr/>
        </p:nvSpPr>
        <p:spPr>
          <a:xfrm>
            <a:off x="12632153" y="4792929"/>
            <a:ext cx="966226" cy="1353228"/>
          </a:xfrm>
          <a:custGeom>
            <a:avLst/>
            <a:gdLst/>
            <a:ahLst/>
            <a:cxnLst/>
            <a:rect l="l" t="t" r="r" b="b"/>
            <a:pathLst>
              <a:path w="966226" h="1353228" extrusionOk="0">
                <a:moveTo>
                  <a:pt x="0" y="0"/>
                </a:moveTo>
                <a:lnTo>
                  <a:pt x="966226" y="0"/>
                </a:lnTo>
                <a:lnTo>
                  <a:pt x="966226" y="1353228"/>
                </a:lnTo>
                <a:lnTo>
                  <a:pt x="0" y="1353228"/>
                </a:lnTo>
                <a:lnTo>
                  <a:pt x="0" y="0"/>
                </a:lnTo>
                <a:close/>
              </a:path>
            </a:pathLst>
          </a:custGeom>
          <a:blipFill rotWithShape="1">
            <a:blip r:embed="rId31">
              <a:alphaModFix/>
            </a:blip>
            <a:stretch>
              <a:fillRect r="-22544"/>
            </a:stretch>
          </a:blipFill>
          <a:ln>
            <a:noFill/>
          </a:ln>
        </p:spPr>
        <p:txBody>
          <a:bodyPr/>
          <a:lstStyle/>
          <a:p>
            <a:endParaRPr lang="en-US"/>
          </a:p>
        </p:txBody>
      </p:sp>
      <p:sp>
        <p:nvSpPr>
          <p:cNvPr id="429" name="Google Shape;429;p10"/>
          <p:cNvSpPr/>
          <p:nvPr/>
        </p:nvSpPr>
        <p:spPr>
          <a:xfrm>
            <a:off x="8327584" y="4792929"/>
            <a:ext cx="764808" cy="1353228"/>
          </a:xfrm>
          <a:custGeom>
            <a:avLst/>
            <a:gdLst/>
            <a:ahLst/>
            <a:cxnLst/>
            <a:rect l="l" t="t" r="r" b="b"/>
            <a:pathLst>
              <a:path w="764808" h="1353228" extrusionOk="0">
                <a:moveTo>
                  <a:pt x="0" y="0"/>
                </a:moveTo>
                <a:lnTo>
                  <a:pt x="764808" y="0"/>
                </a:lnTo>
                <a:lnTo>
                  <a:pt x="764808" y="1353228"/>
                </a:lnTo>
                <a:lnTo>
                  <a:pt x="0" y="1353228"/>
                </a:lnTo>
                <a:lnTo>
                  <a:pt x="0" y="0"/>
                </a:lnTo>
                <a:close/>
              </a:path>
            </a:pathLst>
          </a:custGeom>
          <a:blipFill rotWithShape="1">
            <a:blip r:embed="rId32">
              <a:alphaModFix/>
            </a:blip>
            <a:stretch>
              <a:fillRect/>
            </a:stretch>
          </a:blipFill>
          <a:ln>
            <a:noFill/>
          </a:ln>
        </p:spPr>
        <p:txBody>
          <a:bodyPr/>
          <a:lstStyle/>
          <a:p>
            <a:endParaRPr lang="en-US"/>
          </a:p>
        </p:txBody>
      </p:sp>
      <p:sp>
        <p:nvSpPr>
          <p:cNvPr id="430" name="Google Shape;430;p10"/>
          <p:cNvSpPr/>
          <p:nvPr/>
        </p:nvSpPr>
        <p:spPr>
          <a:xfrm flipH="1">
            <a:off x="12716921" y="2874040"/>
            <a:ext cx="2060686" cy="1380660"/>
          </a:xfrm>
          <a:custGeom>
            <a:avLst/>
            <a:gdLst/>
            <a:ahLst/>
            <a:cxnLst/>
            <a:rect l="l" t="t" r="r" b="b"/>
            <a:pathLst>
              <a:path w="2060686" h="1380660" extrusionOk="0">
                <a:moveTo>
                  <a:pt x="2060686" y="0"/>
                </a:moveTo>
                <a:lnTo>
                  <a:pt x="0" y="0"/>
                </a:lnTo>
                <a:lnTo>
                  <a:pt x="0" y="1380660"/>
                </a:lnTo>
                <a:lnTo>
                  <a:pt x="2060686" y="1380660"/>
                </a:lnTo>
                <a:lnTo>
                  <a:pt x="2060686" y="0"/>
                </a:lnTo>
                <a:close/>
              </a:path>
            </a:pathLst>
          </a:custGeom>
          <a:blipFill rotWithShape="1">
            <a:blip r:embed="rId33">
              <a:alphaModFix/>
            </a:blip>
            <a:stretch>
              <a:fillRect/>
            </a:stretch>
          </a:blipFill>
          <a:ln>
            <a:noFill/>
          </a:ln>
        </p:spPr>
        <p:txBody>
          <a:bodyPr/>
          <a:lstStyle/>
          <a:p>
            <a:endParaRPr lang="en-US"/>
          </a:p>
        </p:txBody>
      </p:sp>
      <p:sp>
        <p:nvSpPr>
          <p:cNvPr id="431" name="Google Shape;431;p10"/>
          <p:cNvSpPr/>
          <p:nvPr/>
        </p:nvSpPr>
        <p:spPr>
          <a:xfrm>
            <a:off x="7334527" y="2698724"/>
            <a:ext cx="1299911" cy="1731292"/>
          </a:xfrm>
          <a:custGeom>
            <a:avLst/>
            <a:gdLst/>
            <a:ahLst/>
            <a:cxnLst/>
            <a:rect l="l" t="t" r="r" b="b"/>
            <a:pathLst>
              <a:path w="1299911" h="1731292" extrusionOk="0">
                <a:moveTo>
                  <a:pt x="0" y="0"/>
                </a:moveTo>
                <a:lnTo>
                  <a:pt x="1299911" y="0"/>
                </a:lnTo>
                <a:lnTo>
                  <a:pt x="1299911" y="1731292"/>
                </a:lnTo>
                <a:lnTo>
                  <a:pt x="0" y="1731292"/>
                </a:lnTo>
                <a:lnTo>
                  <a:pt x="0" y="0"/>
                </a:lnTo>
                <a:close/>
              </a:path>
            </a:pathLst>
          </a:custGeom>
          <a:blipFill rotWithShape="1">
            <a:blip r:embed="rId34">
              <a:alphaModFix/>
            </a:blip>
            <a:stretch>
              <a:fillRect/>
            </a:stretch>
          </a:blipFill>
          <a:ln>
            <a:noFill/>
          </a:ln>
        </p:spPr>
        <p:txBody>
          <a:bodyPr/>
          <a:lstStyle/>
          <a:p>
            <a:endParaRPr lang="en-US"/>
          </a:p>
        </p:txBody>
      </p:sp>
      <p:sp>
        <p:nvSpPr>
          <p:cNvPr id="432" name="Google Shape;432;p10"/>
          <p:cNvSpPr/>
          <p:nvPr/>
        </p:nvSpPr>
        <p:spPr>
          <a:xfrm>
            <a:off x="13006410" y="589877"/>
            <a:ext cx="761443" cy="1885419"/>
          </a:xfrm>
          <a:custGeom>
            <a:avLst/>
            <a:gdLst/>
            <a:ahLst/>
            <a:cxnLst/>
            <a:rect l="l" t="t" r="r" b="b"/>
            <a:pathLst>
              <a:path w="761443" h="1885419" extrusionOk="0">
                <a:moveTo>
                  <a:pt x="0" y="0"/>
                </a:moveTo>
                <a:lnTo>
                  <a:pt x="761443" y="0"/>
                </a:lnTo>
                <a:lnTo>
                  <a:pt x="761443" y="1885419"/>
                </a:lnTo>
                <a:lnTo>
                  <a:pt x="0" y="1885419"/>
                </a:lnTo>
                <a:lnTo>
                  <a:pt x="0" y="0"/>
                </a:lnTo>
                <a:close/>
              </a:path>
            </a:pathLst>
          </a:custGeom>
          <a:blipFill rotWithShape="1">
            <a:blip r:embed="rId35">
              <a:alphaModFix/>
            </a:blip>
            <a:stretch>
              <a:fillRect/>
            </a:stretch>
          </a:blipFill>
          <a:ln>
            <a:noFill/>
          </a:ln>
        </p:spPr>
        <p:txBody>
          <a:bodyPr/>
          <a:lstStyle/>
          <a:p>
            <a:endParaRPr lang="en-US"/>
          </a:p>
        </p:txBody>
      </p:sp>
      <p:sp>
        <p:nvSpPr>
          <p:cNvPr id="433" name="Google Shape;433;p10"/>
          <p:cNvSpPr/>
          <p:nvPr/>
        </p:nvSpPr>
        <p:spPr>
          <a:xfrm>
            <a:off x="16686815" y="4681565"/>
            <a:ext cx="730849" cy="1575956"/>
          </a:xfrm>
          <a:custGeom>
            <a:avLst/>
            <a:gdLst/>
            <a:ahLst/>
            <a:cxnLst/>
            <a:rect l="l" t="t" r="r" b="b"/>
            <a:pathLst>
              <a:path w="730849" h="1575956" extrusionOk="0">
                <a:moveTo>
                  <a:pt x="0" y="0"/>
                </a:moveTo>
                <a:lnTo>
                  <a:pt x="730849" y="0"/>
                </a:lnTo>
                <a:lnTo>
                  <a:pt x="730849" y="1575956"/>
                </a:lnTo>
                <a:lnTo>
                  <a:pt x="0" y="1575956"/>
                </a:lnTo>
                <a:lnTo>
                  <a:pt x="0" y="0"/>
                </a:lnTo>
                <a:close/>
              </a:path>
            </a:pathLst>
          </a:custGeom>
          <a:blipFill rotWithShape="1">
            <a:blip r:embed="rId36">
              <a:alphaModFix/>
            </a:blip>
            <a:stretch>
              <a:fillRect/>
            </a:stretch>
          </a:blipFill>
          <a:ln>
            <a:noFill/>
          </a:ln>
        </p:spPr>
        <p:txBody>
          <a:bodyPr/>
          <a:lstStyle/>
          <a:p>
            <a:endParaRPr lang="en-US"/>
          </a:p>
        </p:txBody>
      </p:sp>
      <p:sp>
        <p:nvSpPr>
          <p:cNvPr id="434" name="Google Shape;434;p10"/>
          <p:cNvSpPr/>
          <p:nvPr/>
        </p:nvSpPr>
        <p:spPr>
          <a:xfrm flipH="1">
            <a:off x="11491132" y="583797"/>
            <a:ext cx="970913" cy="1897578"/>
          </a:xfrm>
          <a:custGeom>
            <a:avLst/>
            <a:gdLst/>
            <a:ahLst/>
            <a:cxnLst/>
            <a:rect l="l" t="t" r="r" b="b"/>
            <a:pathLst>
              <a:path w="970913" h="1897578" extrusionOk="0">
                <a:moveTo>
                  <a:pt x="970913" y="0"/>
                </a:moveTo>
                <a:lnTo>
                  <a:pt x="0" y="0"/>
                </a:lnTo>
                <a:lnTo>
                  <a:pt x="0" y="1897578"/>
                </a:lnTo>
                <a:lnTo>
                  <a:pt x="970913" y="1897578"/>
                </a:lnTo>
                <a:lnTo>
                  <a:pt x="970913" y="0"/>
                </a:lnTo>
                <a:close/>
              </a:path>
            </a:pathLst>
          </a:custGeom>
          <a:blipFill rotWithShape="1">
            <a:blip r:embed="rId37">
              <a:alphaModFix/>
            </a:blip>
            <a:stretch>
              <a:fillRect/>
            </a:stretch>
          </a:blipFill>
          <a:ln>
            <a:noFill/>
          </a:ln>
        </p:spPr>
        <p:txBody>
          <a:bodyPr/>
          <a:lstStyle/>
          <a:p>
            <a:endParaRPr lang="en-US"/>
          </a:p>
        </p:txBody>
      </p:sp>
      <p:sp>
        <p:nvSpPr>
          <p:cNvPr id="435" name="Google Shape;435;p10"/>
          <p:cNvSpPr/>
          <p:nvPr/>
        </p:nvSpPr>
        <p:spPr>
          <a:xfrm flipH="1">
            <a:off x="5607577" y="6856129"/>
            <a:ext cx="1597161" cy="710736"/>
          </a:xfrm>
          <a:custGeom>
            <a:avLst/>
            <a:gdLst/>
            <a:ahLst/>
            <a:cxnLst/>
            <a:rect l="l" t="t" r="r" b="b"/>
            <a:pathLst>
              <a:path w="1597161" h="710736" extrusionOk="0">
                <a:moveTo>
                  <a:pt x="1597160" y="0"/>
                </a:moveTo>
                <a:lnTo>
                  <a:pt x="0" y="0"/>
                </a:lnTo>
                <a:lnTo>
                  <a:pt x="0" y="710737"/>
                </a:lnTo>
                <a:lnTo>
                  <a:pt x="1597160" y="710737"/>
                </a:lnTo>
                <a:lnTo>
                  <a:pt x="1597160" y="0"/>
                </a:lnTo>
                <a:close/>
              </a:path>
            </a:pathLst>
          </a:custGeom>
          <a:blipFill rotWithShape="1">
            <a:blip r:embed="rId38">
              <a:alphaModFix/>
            </a:blip>
            <a:stretch>
              <a:fillRect/>
            </a:stretch>
          </a:blipFill>
          <a:ln>
            <a:noFill/>
          </a:ln>
        </p:spPr>
        <p:txBody>
          <a:bodyPr/>
          <a:lstStyle/>
          <a:p>
            <a:endParaRPr lang="en-US"/>
          </a:p>
        </p:txBody>
      </p:sp>
      <p:sp>
        <p:nvSpPr>
          <p:cNvPr id="436" name="Google Shape;436;p10"/>
          <p:cNvSpPr/>
          <p:nvPr/>
        </p:nvSpPr>
        <p:spPr>
          <a:xfrm>
            <a:off x="10826485" y="6578783"/>
            <a:ext cx="794057" cy="1265429"/>
          </a:xfrm>
          <a:custGeom>
            <a:avLst/>
            <a:gdLst/>
            <a:ahLst/>
            <a:cxnLst/>
            <a:rect l="l" t="t" r="r" b="b"/>
            <a:pathLst>
              <a:path w="794057" h="1265429" extrusionOk="0">
                <a:moveTo>
                  <a:pt x="0" y="0"/>
                </a:moveTo>
                <a:lnTo>
                  <a:pt x="794056" y="0"/>
                </a:lnTo>
                <a:lnTo>
                  <a:pt x="794056" y="1265429"/>
                </a:lnTo>
                <a:lnTo>
                  <a:pt x="0" y="1265429"/>
                </a:lnTo>
                <a:lnTo>
                  <a:pt x="0" y="0"/>
                </a:lnTo>
                <a:close/>
              </a:path>
            </a:pathLst>
          </a:custGeom>
          <a:blipFill rotWithShape="1">
            <a:blip r:embed="rId39">
              <a:alphaModFix/>
            </a:blip>
            <a:stretch>
              <a:fillRect/>
            </a:stretch>
          </a:blipFill>
          <a:ln>
            <a:noFill/>
          </a:ln>
        </p:spPr>
        <p:txBody>
          <a:bodyPr/>
          <a:lstStyle/>
          <a:p>
            <a:endParaRPr lang="en-US"/>
          </a:p>
        </p:txBody>
      </p:sp>
      <p:sp>
        <p:nvSpPr>
          <p:cNvPr id="437" name="Google Shape;437;p10"/>
          <p:cNvSpPr/>
          <p:nvPr/>
        </p:nvSpPr>
        <p:spPr>
          <a:xfrm>
            <a:off x="9604847" y="8273533"/>
            <a:ext cx="467024" cy="1183701"/>
          </a:xfrm>
          <a:custGeom>
            <a:avLst/>
            <a:gdLst/>
            <a:ahLst/>
            <a:cxnLst/>
            <a:rect l="l" t="t" r="r" b="b"/>
            <a:pathLst>
              <a:path w="467024" h="1183701" extrusionOk="0">
                <a:moveTo>
                  <a:pt x="0" y="0"/>
                </a:moveTo>
                <a:lnTo>
                  <a:pt x="467024" y="0"/>
                </a:lnTo>
                <a:lnTo>
                  <a:pt x="467024" y="1183700"/>
                </a:lnTo>
                <a:lnTo>
                  <a:pt x="0" y="1183700"/>
                </a:lnTo>
                <a:lnTo>
                  <a:pt x="0" y="0"/>
                </a:lnTo>
                <a:close/>
              </a:path>
            </a:pathLst>
          </a:custGeom>
          <a:blipFill rotWithShape="1">
            <a:blip r:embed="rId7">
              <a:alphaModFix/>
            </a:blip>
            <a:stretch>
              <a:fillRect/>
            </a:stretch>
          </a:blipFill>
          <a:ln>
            <a:noFill/>
          </a:ln>
        </p:spPr>
        <p:txBody>
          <a:bodyPr/>
          <a:lstStyle/>
          <a:p>
            <a:endParaRPr lang="en-US"/>
          </a:p>
        </p:txBody>
      </p:sp>
      <p:sp>
        <p:nvSpPr>
          <p:cNvPr id="438" name="Google Shape;438;p10"/>
          <p:cNvSpPr/>
          <p:nvPr/>
        </p:nvSpPr>
        <p:spPr>
          <a:xfrm>
            <a:off x="9723125" y="6475240"/>
            <a:ext cx="369467" cy="1472515"/>
          </a:xfrm>
          <a:custGeom>
            <a:avLst/>
            <a:gdLst/>
            <a:ahLst/>
            <a:cxnLst/>
            <a:rect l="l" t="t" r="r" b="b"/>
            <a:pathLst>
              <a:path w="369467" h="1472515" extrusionOk="0">
                <a:moveTo>
                  <a:pt x="0" y="0"/>
                </a:moveTo>
                <a:lnTo>
                  <a:pt x="369467" y="0"/>
                </a:lnTo>
                <a:lnTo>
                  <a:pt x="369467" y="1472515"/>
                </a:lnTo>
                <a:lnTo>
                  <a:pt x="0" y="1472515"/>
                </a:lnTo>
                <a:lnTo>
                  <a:pt x="0" y="0"/>
                </a:lnTo>
                <a:close/>
              </a:path>
            </a:pathLst>
          </a:custGeom>
          <a:blipFill rotWithShape="1">
            <a:blip r:embed="rId8">
              <a:alphaModFix/>
            </a:blip>
            <a:stretch>
              <a:fillRect/>
            </a:stretch>
          </a:blipFill>
          <a:ln>
            <a:noFill/>
          </a:ln>
        </p:spPr>
        <p:txBody>
          <a:bodyPr/>
          <a:lstStyle/>
          <a:p>
            <a:endParaRPr lang="en-US"/>
          </a:p>
        </p:txBody>
      </p:sp>
      <p:sp>
        <p:nvSpPr>
          <p:cNvPr id="439" name="Google Shape;439;p10"/>
          <p:cNvSpPr/>
          <p:nvPr/>
        </p:nvSpPr>
        <p:spPr>
          <a:xfrm>
            <a:off x="7938630" y="6611153"/>
            <a:ext cx="1050603" cy="1200689"/>
          </a:xfrm>
          <a:custGeom>
            <a:avLst/>
            <a:gdLst/>
            <a:ahLst/>
            <a:cxnLst/>
            <a:rect l="l" t="t" r="r" b="b"/>
            <a:pathLst>
              <a:path w="1050603" h="1200689" extrusionOk="0">
                <a:moveTo>
                  <a:pt x="0" y="0"/>
                </a:moveTo>
                <a:lnTo>
                  <a:pt x="1050603" y="0"/>
                </a:lnTo>
                <a:lnTo>
                  <a:pt x="1050603" y="1200689"/>
                </a:lnTo>
                <a:lnTo>
                  <a:pt x="0" y="1200689"/>
                </a:lnTo>
                <a:lnTo>
                  <a:pt x="0" y="0"/>
                </a:lnTo>
                <a:close/>
              </a:path>
            </a:pathLst>
          </a:custGeom>
          <a:blipFill rotWithShape="1">
            <a:blip r:embed="rId31">
              <a:alphaModFix/>
            </a:blip>
            <a:stretch>
              <a:fillRect/>
            </a:stretch>
          </a:blipFill>
          <a:ln>
            <a:noFill/>
          </a:ln>
        </p:spPr>
        <p:txBody>
          <a:bodyPr/>
          <a:lstStyle/>
          <a:p>
            <a:endParaRPr lang="en-US"/>
          </a:p>
        </p:txBody>
      </p:sp>
      <p:sp>
        <p:nvSpPr>
          <p:cNvPr id="440" name="Google Shape;440;p10"/>
          <p:cNvSpPr/>
          <p:nvPr/>
        </p:nvSpPr>
        <p:spPr>
          <a:xfrm>
            <a:off x="13863186" y="6527011"/>
            <a:ext cx="1506865" cy="1368972"/>
          </a:xfrm>
          <a:custGeom>
            <a:avLst/>
            <a:gdLst/>
            <a:ahLst/>
            <a:cxnLst/>
            <a:rect l="l" t="t" r="r" b="b"/>
            <a:pathLst>
              <a:path w="1506865" h="1368972" extrusionOk="0">
                <a:moveTo>
                  <a:pt x="0" y="0"/>
                </a:moveTo>
                <a:lnTo>
                  <a:pt x="1506865" y="0"/>
                </a:lnTo>
                <a:lnTo>
                  <a:pt x="1506865" y="1368972"/>
                </a:lnTo>
                <a:lnTo>
                  <a:pt x="0" y="1368972"/>
                </a:lnTo>
                <a:lnTo>
                  <a:pt x="0" y="0"/>
                </a:lnTo>
                <a:close/>
              </a:path>
            </a:pathLst>
          </a:custGeom>
          <a:blipFill rotWithShape="1">
            <a:blip r:embed="rId11">
              <a:alphaModFix/>
            </a:blip>
            <a:stretch>
              <a:fillRect/>
            </a:stretch>
          </a:blipFill>
          <a:ln>
            <a:noFill/>
          </a:ln>
        </p:spPr>
        <p:txBody>
          <a:bodyPr/>
          <a:lstStyle/>
          <a:p>
            <a:endParaRPr lang="en-US"/>
          </a:p>
        </p:txBody>
      </p:sp>
      <p:sp>
        <p:nvSpPr>
          <p:cNvPr id="441" name="Google Shape;441;p10"/>
          <p:cNvSpPr txBox="1"/>
          <p:nvPr/>
        </p:nvSpPr>
        <p:spPr>
          <a:xfrm>
            <a:off x="1009650" y="3143250"/>
            <a:ext cx="4303200" cy="51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u="sng">
                <a:solidFill>
                  <a:schemeClr val="hlink"/>
                </a:solidFill>
                <a:latin typeface="Quattrocento Sans"/>
                <a:ea typeface="Quattrocento Sans"/>
                <a:cs typeface="Quattrocento Sans"/>
                <a:sym typeface="Quattrocento Sans"/>
                <a:hlinkClick r:id="rId40"/>
              </a:rPr>
              <a:t>https://github.com/alvamag/Team3_Project4/tree/77dc83f774b1955d825d0d8aa0b455e2ea1c4880/Resources</a:t>
            </a:r>
            <a:endParaRPr sz="2200">
              <a:solidFill>
                <a:schemeClr val="dk1"/>
              </a:solidFill>
              <a:latin typeface="Quattrocento Sans"/>
              <a:ea typeface="Quattrocento Sans"/>
              <a:cs typeface="Quattrocento Sans"/>
              <a:sym typeface="Quattrocento Sans"/>
            </a:endParaRPr>
          </a:p>
          <a:p>
            <a:pPr marL="0" lvl="0" indent="0" algn="l" rtl="0">
              <a:spcBef>
                <a:spcPts val="0"/>
              </a:spcBef>
              <a:spcAft>
                <a:spcPts val="0"/>
              </a:spcAft>
              <a:buNone/>
            </a:pPr>
            <a:endParaRPr sz="2200">
              <a:solidFill>
                <a:schemeClr val="dk1"/>
              </a:solidFill>
              <a:latin typeface="Quattrocento Sans"/>
              <a:ea typeface="Quattrocento Sans"/>
              <a:cs typeface="Quattrocento Sans"/>
              <a:sym typeface="Quattrocento Sans"/>
            </a:endParaRPr>
          </a:p>
          <a:p>
            <a:pPr marL="0" lvl="0" indent="0" algn="l" rtl="0">
              <a:spcBef>
                <a:spcPts val="0"/>
              </a:spcBef>
              <a:spcAft>
                <a:spcPts val="0"/>
              </a:spcAft>
              <a:buNone/>
            </a:pPr>
            <a:endParaRPr sz="22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445"/>
        <p:cNvGrpSpPr/>
        <p:nvPr/>
      </p:nvGrpSpPr>
      <p:grpSpPr>
        <a:xfrm>
          <a:off x="0" y="0"/>
          <a:ext cx="0" cy="0"/>
          <a:chOff x="0" y="0"/>
          <a:chExt cx="0" cy="0"/>
        </a:xfrm>
      </p:grpSpPr>
      <p:sp>
        <p:nvSpPr>
          <p:cNvPr id="446" name="Google Shape;446;p9"/>
          <p:cNvSpPr txBox="1"/>
          <p:nvPr/>
        </p:nvSpPr>
        <p:spPr>
          <a:xfrm>
            <a:off x="3909243" y="984107"/>
            <a:ext cx="10469513" cy="1540002"/>
          </a:xfrm>
          <a:prstGeom prst="rect">
            <a:avLst/>
          </a:prstGeom>
          <a:noFill/>
          <a:ln>
            <a:noFill/>
          </a:ln>
        </p:spPr>
        <p:txBody>
          <a:bodyPr spcFirstLastPara="1" wrap="square" lIns="0" tIns="0" rIns="0" bIns="0" anchor="t" anchorCtr="0">
            <a:spAutoFit/>
          </a:bodyPr>
          <a:lstStyle/>
          <a:p>
            <a:pPr marL="0" marR="0" lvl="0" indent="0" algn="ctr" rtl="0">
              <a:lnSpc>
                <a:spcPct val="147000"/>
              </a:lnSpc>
              <a:spcBef>
                <a:spcPts val="0"/>
              </a:spcBef>
              <a:spcAft>
                <a:spcPts val="0"/>
              </a:spcAft>
              <a:buNone/>
            </a:pPr>
            <a:r>
              <a:rPr lang="en-US" sz="8700" b="0" i="0" u="none" strike="noStrike" cap="none">
                <a:solidFill>
                  <a:srgbClr val="923030"/>
                </a:solidFill>
                <a:latin typeface="Cinzel Decorative"/>
                <a:ea typeface="Cinzel Decorative"/>
                <a:cs typeface="Cinzel Decorative"/>
                <a:sym typeface="Cinzel Decorative"/>
              </a:rPr>
              <a:t>Contact Us</a:t>
            </a:r>
            <a:endParaRPr/>
          </a:p>
        </p:txBody>
      </p:sp>
      <p:sp>
        <p:nvSpPr>
          <p:cNvPr id="447" name="Google Shape;447;p9"/>
          <p:cNvSpPr txBox="1"/>
          <p:nvPr/>
        </p:nvSpPr>
        <p:spPr>
          <a:xfrm>
            <a:off x="5135559" y="3468900"/>
            <a:ext cx="8016900" cy="446400"/>
          </a:xfrm>
          <a:prstGeom prst="rect">
            <a:avLst/>
          </a:prstGeom>
          <a:noFill/>
          <a:ln>
            <a:noFill/>
          </a:ln>
        </p:spPr>
        <p:txBody>
          <a:bodyPr spcFirstLastPara="1" wrap="square" lIns="0" tIns="0" rIns="0" bIns="0" anchor="t" anchorCtr="0">
            <a:spAutoFit/>
          </a:bodyPr>
          <a:lstStyle/>
          <a:p>
            <a:pPr marL="0" marR="0" lvl="0" indent="0" algn="ctr" rtl="0">
              <a:lnSpc>
                <a:spcPct val="140020"/>
              </a:lnSpc>
              <a:spcBef>
                <a:spcPts val="0"/>
              </a:spcBef>
              <a:spcAft>
                <a:spcPts val="0"/>
              </a:spcAft>
              <a:buNone/>
            </a:pPr>
            <a:r>
              <a:rPr lang="en-US" sz="2901">
                <a:solidFill>
                  <a:srgbClr val="320909"/>
                </a:solidFill>
              </a:rPr>
              <a:t>123 Virtual Street</a:t>
            </a:r>
            <a:endParaRPr/>
          </a:p>
        </p:txBody>
      </p:sp>
      <p:sp>
        <p:nvSpPr>
          <p:cNvPr id="448" name="Google Shape;448;p9"/>
          <p:cNvSpPr txBox="1"/>
          <p:nvPr/>
        </p:nvSpPr>
        <p:spPr>
          <a:xfrm>
            <a:off x="5763277" y="4711145"/>
            <a:ext cx="6761445" cy="487247"/>
          </a:xfrm>
          <a:prstGeom prst="rect">
            <a:avLst/>
          </a:prstGeom>
          <a:noFill/>
          <a:ln>
            <a:noFill/>
          </a:ln>
        </p:spPr>
        <p:txBody>
          <a:bodyPr spcFirstLastPara="1" wrap="square" lIns="0" tIns="0" rIns="0" bIns="0" anchor="t" anchorCtr="0">
            <a:spAutoFit/>
          </a:bodyPr>
          <a:lstStyle/>
          <a:p>
            <a:pPr marL="0" marR="0" lvl="0" indent="0" algn="ctr" rtl="0">
              <a:lnSpc>
                <a:spcPct val="140020"/>
              </a:lnSpc>
              <a:spcBef>
                <a:spcPts val="0"/>
              </a:spcBef>
              <a:spcAft>
                <a:spcPts val="0"/>
              </a:spcAft>
              <a:buNone/>
            </a:pPr>
            <a:r>
              <a:rPr lang="en-US" sz="2901" b="0" i="0" u="none" strike="noStrike" cap="none">
                <a:solidFill>
                  <a:srgbClr val="320909"/>
                </a:solidFill>
                <a:latin typeface="Arial"/>
                <a:ea typeface="Arial"/>
                <a:cs typeface="Arial"/>
                <a:sym typeface="Arial"/>
              </a:rPr>
              <a:t>123-456-7890</a:t>
            </a:r>
            <a:endParaRPr/>
          </a:p>
        </p:txBody>
      </p:sp>
      <p:sp>
        <p:nvSpPr>
          <p:cNvPr id="449" name="Google Shape;449;p9"/>
          <p:cNvSpPr txBox="1"/>
          <p:nvPr/>
        </p:nvSpPr>
        <p:spPr>
          <a:xfrm>
            <a:off x="5763277" y="5953391"/>
            <a:ext cx="6761400" cy="446400"/>
          </a:xfrm>
          <a:prstGeom prst="rect">
            <a:avLst/>
          </a:prstGeom>
          <a:noFill/>
          <a:ln>
            <a:noFill/>
          </a:ln>
        </p:spPr>
        <p:txBody>
          <a:bodyPr spcFirstLastPara="1" wrap="square" lIns="0" tIns="0" rIns="0" bIns="0" anchor="t" anchorCtr="0">
            <a:spAutoFit/>
          </a:bodyPr>
          <a:lstStyle/>
          <a:p>
            <a:pPr marL="0" marR="0" lvl="0" indent="0" algn="ctr" rtl="0">
              <a:lnSpc>
                <a:spcPct val="140020"/>
              </a:lnSpc>
              <a:spcBef>
                <a:spcPts val="0"/>
              </a:spcBef>
              <a:spcAft>
                <a:spcPts val="0"/>
              </a:spcAft>
              <a:buNone/>
            </a:pPr>
            <a:r>
              <a:rPr lang="en-US" sz="2901">
                <a:solidFill>
                  <a:srgbClr val="320909"/>
                </a:solidFill>
              </a:rPr>
              <a:t>bestwines</a:t>
            </a:r>
            <a:r>
              <a:rPr lang="en-US" sz="2901" b="0" i="0" u="none" strike="noStrike" cap="none">
                <a:solidFill>
                  <a:srgbClr val="320909"/>
                </a:solidFill>
                <a:latin typeface="Arial"/>
                <a:ea typeface="Arial"/>
                <a:cs typeface="Arial"/>
                <a:sym typeface="Arial"/>
              </a:rPr>
              <a:t>@</a:t>
            </a:r>
            <a:r>
              <a:rPr lang="en-US" sz="2901">
                <a:solidFill>
                  <a:srgbClr val="320909"/>
                </a:solidFill>
              </a:rPr>
              <a:t>datavinetwelve</a:t>
            </a:r>
            <a:r>
              <a:rPr lang="en-US" sz="2901" b="0" i="0" u="none" strike="noStrike" cap="none">
                <a:solidFill>
                  <a:srgbClr val="320909"/>
                </a:solidFill>
                <a:latin typeface="Arial"/>
                <a:ea typeface="Arial"/>
                <a:cs typeface="Arial"/>
                <a:sym typeface="Arial"/>
              </a:rPr>
              <a:t>.com</a:t>
            </a:r>
            <a:endParaRPr/>
          </a:p>
        </p:txBody>
      </p:sp>
      <p:sp>
        <p:nvSpPr>
          <p:cNvPr id="450" name="Google Shape;450;p9"/>
          <p:cNvSpPr txBox="1"/>
          <p:nvPr/>
        </p:nvSpPr>
        <p:spPr>
          <a:xfrm>
            <a:off x="5763277" y="8437881"/>
            <a:ext cx="6761400" cy="446400"/>
          </a:xfrm>
          <a:prstGeom prst="rect">
            <a:avLst/>
          </a:prstGeom>
          <a:noFill/>
          <a:ln>
            <a:noFill/>
          </a:ln>
        </p:spPr>
        <p:txBody>
          <a:bodyPr spcFirstLastPara="1" wrap="square" lIns="0" tIns="0" rIns="0" bIns="0" anchor="t" anchorCtr="0">
            <a:spAutoFit/>
          </a:bodyPr>
          <a:lstStyle/>
          <a:p>
            <a:pPr marL="0" marR="0" lvl="0" indent="0" algn="ctr" rtl="0">
              <a:lnSpc>
                <a:spcPct val="140020"/>
              </a:lnSpc>
              <a:spcBef>
                <a:spcPts val="0"/>
              </a:spcBef>
              <a:spcAft>
                <a:spcPts val="0"/>
              </a:spcAft>
              <a:buNone/>
            </a:pPr>
            <a:r>
              <a:rPr lang="en-US" sz="2901">
                <a:solidFill>
                  <a:srgbClr val="320909"/>
                </a:solidFill>
              </a:rPr>
              <a:t>datavinetwelve</a:t>
            </a:r>
            <a:r>
              <a:rPr lang="en-US" sz="2901" b="0" i="0" u="none" strike="noStrike" cap="none">
                <a:solidFill>
                  <a:srgbClr val="320909"/>
                </a:solidFill>
                <a:latin typeface="Arial"/>
                <a:ea typeface="Arial"/>
                <a:cs typeface="Arial"/>
                <a:sym typeface="Arial"/>
              </a:rPr>
              <a:t>.com</a:t>
            </a:r>
            <a:endParaRPr/>
          </a:p>
        </p:txBody>
      </p:sp>
      <p:sp>
        <p:nvSpPr>
          <p:cNvPr id="451" name="Google Shape;451;p9"/>
          <p:cNvSpPr txBox="1"/>
          <p:nvPr/>
        </p:nvSpPr>
        <p:spPr>
          <a:xfrm>
            <a:off x="5628727" y="7258436"/>
            <a:ext cx="6761400" cy="446400"/>
          </a:xfrm>
          <a:prstGeom prst="rect">
            <a:avLst/>
          </a:prstGeom>
          <a:noFill/>
          <a:ln>
            <a:noFill/>
          </a:ln>
        </p:spPr>
        <p:txBody>
          <a:bodyPr spcFirstLastPara="1" wrap="square" lIns="0" tIns="0" rIns="0" bIns="0" anchor="t" anchorCtr="0">
            <a:spAutoFit/>
          </a:bodyPr>
          <a:lstStyle/>
          <a:p>
            <a:pPr marL="0" marR="0" lvl="0" indent="0" algn="ctr" rtl="0">
              <a:lnSpc>
                <a:spcPct val="140020"/>
              </a:lnSpc>
              <a:spcBef>
                <a:spcPts val="0"/>
              </a:spcBef>
              <a:spcAft>
                <a:spcPts val="0"/>
              </a:spcAft>
              <a:buNone/>
            </a:pPr>
            <a:r>
              <a:rPr lang="en-US" sz="2901">
                <a:solidFill>
                  <a:srgbClr val="320909"/>
                </a:solidFill>
              </a:rPr>
              <a:t>datavine12</a:t>
            </a:r>
            <a:endParaRPr/>
          </a:p>
        </p:txBody>
      </p:sp>
      <p:grpSp>
        <p:nvGrpSpPr>
          <p:cNvPr id="452" name="Google Shape;452;p9"/>
          <p:cNvGrpSpPr/>
          <p:nvPr/>
        </p:nvGrpSpPr>
        <p:grpSpPr>
          <a:xfrm>
            <a:off x="-313346" y="176968"/>
            <a:ext cx="18914691" cy="192288"/>
            <a:chOff x="0" y="-38100"/>
            <a:chExt cx="4981647" cy="50643"/>
          </a:xfrm>
        </p:grpSpPr>
        <p:sp>
          <p:nvSpPr>
            <p:cNvPr id="453" name="Google Shape;453;p9"/>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454" name="Google Shape;454;p9"/>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5" name="Google Shape;455;p9"/>
          <p:cNvGrpSpPr/>
          <p:nvPr/>
        </p:nvGrpSpPr>
        <p:grpSpPr>
          <a:xfrm>
            <a:off x="-313346" y="9773081"/>
            <a:ext cx="18914691" cy="192288"/>
            <a:chOff x="0" y="-38100"/>
            <a:chExt cx="4981647" cy="50643"/>
          </a:xfrm>
        </p:grpSpPr>
        <p:sp>
          <p:nvSpPr>
            <p:cNvPr id="456" name="Google Shape;456;p9"/>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457" name="Google Shape;457;p9"/>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58" name="Google Shape;458;p9"/>
          <p:cNvSpPr/>
          <p:nvPr/>
        </p:nvSpPr>
        <p:spPr>
          <a:xfrm flipH="1">
            <a:off x="894572" y="2646765"/>
            <a:ext cx="2480930" cy="4848797"/>
          </a:xfrm>
          <a:custGeom>
            <a:avLst/>
            <a:gdLst/>
            <a:ahLst/>
            <a:cxnLst/>
            <a:rect l="l" t="t" r="r" b="b"/>
            <a:pathLst>
              <a:path w="2480930" h="4848797" extrusionOk="0">
                <a:moveTo>
                  <a:pt x="2480930" y="0"/>
                </a:moveTo>
                <a:lnTo>
                  <a:pt x="0" y="0"/>
                </a:lnTo>
                <a:lnTo>
                  <a:pt x="0" y="4848796"/>
                </a:lnTo>
                <a:lnTo>
                  <a:pt x="2480930" y="4848796"/>
                </a:lnTo>
                <a:lnTo>
                  <a:pt x="2480930" y="0"/>
                </a:lnTo>
                <a:close/>
              </a:path>
            </a:pathLst>
          </a:custGeom>
          <a:blipFill rotWithShape="1">
            <a:blip r:embed="rId3">
              <a:alphaModFix/>
            </a:blip>
            <a:stretch>
              <a:fillRect/>
            </a:stretch>
          </a:blipFill>
          <a:ln>
            <a:noFill/>
          </a:ln>
        </p:spPr>
        <p:txBody>
          <a:bodyPr/>
          <a:lstStyle/>
          <a:p>
            <a:endParaRPr lang="en-US"/>
          </a:p>
        </p:txBody>
      </p:sp>
      <p:sp>
        <p:nvSpPr>
          <p:cNvPr id="459" name="Google Shape;459;p9"/>
          <p:cNvSpPr/>
          <p:nvPr/>
        </p:nvSpPr>
        <p:spPr>
          <a:xfrm>
            <a:off x="12390129" y="4683523"/>
            <a:ext cx="7126887" cy="4775014"/>
          </a:xfrm>
          <a:custGeom>
            <a:avLst/>
            <a:gdLst/>
            <a:ahLst/>
            <a:cxnLst/>
            <a:rect l="l" t="t" r="r" b="b"/>
            <a:pathLst>
              <a:path w="7126887" h="4775014" extrusionOk="0">
                <a:moveTo>
                  <a:pt x="0" y="0"/>
                </a:moveTo>
                <a:lnTo>
                  <a:pt x="7126886" y="0"/>
                </a:lnTo>
                <a:lnTo>
                  <a:pt x="7126886" y="4775014"/>
                </a:lnTo>
                <a:lnTo>
                  <a:pt x="0" y="4775014"/>
                </a:lnTo>
                <a:lnTo>
                  <a:pt x="0" y="0"/>
                </a:lnTo>
                <a:close/>
              </a:path>
            </a:pathLst>
          </a:custGeom>
          <a:blipFill rotWithShape="1">
            <a:blip r:embed="rId4">
              <a:alphaModFix/>
            </a:blip>
            <a:stretch>
              <a:fillRect/>
            </a:stretch>
          </a:blipFill>
          <a:ln>
            <a:noFill/>
          </a:ln>
        </p:spPr>
        <p:txBody>
          <a:bodyPr/>
          <a:lstStyle/>
          <a:p>
            <a:endParaRPr lang="en-US"/>
          </a:p>
        </p:txBody>
      </p:sp>
      <p:cxnSp>
        <p:nvCxnSpPr>
          <p:cNvPr id="460" name="Google Shape;460;p9"/>
          <p:cNvCxnSpPr/>
          <p:nvPr/>
        </p:nvCxnSpPr>
        <p:spPr>
          <a:xfrm>
            <a:off x="5897880" y="4368986"/>
            <a:ext cx="6492240" cy="0"/>
          </a:xfrm>
          <a:prstGeom prst="straightConnector1">
            <a:avLst/>
          </a:prstGeom>
          <a:noFill/>
          <a:ln w="38100" cap="flat" cmpd="sng">
            <a:solidFill>
              <a:srgbClr val="923030"/>
            </a:solidFill>
            <a:prstDash val="solid"/>
            <a:round/>
            <a:headEnd type="none" w="sm" len="sm"/>
            <a:tailEnd type="none" w="sm" len="sm"/>
          </a:ln>
        </p:spPr>
      </p:cxnSp>
      <p:cxnSp>
        <p:nvCxnSpPr>
          <p:cNvPr id="461" name="Google Shape;461;p9"/>
          <p:cNvCxnSpPr/>
          <p:nvPr/>
        </p:nvCxnSpPr>
        <p:spPr>
          <a:xfrm>
            <a:off x="5897880" y="5614042"/>
            <a:ext cx="6492240" cy="0"/>
          </a:xfrm>
          <a:prstGeom prst="straightConnector1">
            <a:avLst/>
          </a:prstGeom>
          <a:noFill/>
          <a:ln w="38100" cap="flat" cmpd="sng">
            <a:solidFill>
              <a:srgbClr val="923030"/>
            </a:solidFill>
            <a:prstDash val="solid"/>
            <a:round/>
            <a:headEnd type="none" w="sm" len="sm"/>
            <a:tailEnd type="none" w="sm" len="sm"/>
          </a:ln>
        </p:spPr>
      </p:cxnSp>
      <p:cxnSp>
        <p:nvCxnSpPr>
          <p:cNvPr id="462" name="Google Shape;462;p9"/>
          <p:cNvCxnSpPr/>
          <p:nvPr/>
        </p:nvCxnSpPr>
        <p:spPr>
          <a:xfrm>
            <a:off x="5897880" y="6859098"/>
            <a:ext cx="6492240" cy="0"/>
          </a:xfrm>
          <a:prstGeom prst="straightConnector1">
            <a:avLst/>
          </a:prstGeom>
          <a:noFill/>
          <a:ln w="38100" cap="flat" cmpd="sng">
            <a:solidFill>
              <a:srgbClr val="923030"/>
            </a:solidFill>
            <a:prstDash val="solid"/>
            <a:round/>
            <a:headEnd type="none" w="sm" len="sm"/>
            <a:tailEnd type="none" w="sm" len="sm"/>
          </a:ln>
        </p:spPr>
      </p:cxnSp>
      <p:cxnSp>
        <p:nvCxnSpPr>
          <p:cNvPr id="463" name="Google Shape;463;p9"/>
          <p:cNvCxnSpPr/>
          <p:nvPr/>
        </p:nvCxnSpPr>
        <p:spPr>
          <a:xfrm>
            <a:off x="5897880" y="8104155"/>
            <a:ext cx="6492240" cy="0"/>
          </a:xfrm>
          <a:prstGeom prst="straightConnector1">
            <a:avLst/>
          </a:prstGeom>
          <a:noFill/>
          <a:ln w="38100" cap="flat" cmpd="sng">
            <a:solidFill>
              <a:srgbClr val="923030"/>
            </a:solidFill>
            <a:prstDash val="solid"/>
            <a:round/>
            <a:headEnd type="none" w="sm" len="sm"/>
            <a:tailEnd type="none" w="sm" len="sm"/>
          </a:ln>
        </p:spPr>
      </p:cxnSp>
      <p:pic>
        <p:nvPicPr>
          <p:cNvPr id="464" name="Google Shape;464;p9" title="Instagram-Emblem.png"/>
          <p:cNvPicPr preferRelativeResize="0"/>
          <p:nvPr/>
        </p:nvPicPr>
        <p:blipFill>
          <a:blip r:embed="rId5">
            <a:alphaModFix/>
          </a:blip>
          <a:stretch>
            <a:fillRect/>
          </a:stretch>
        </p:blipFill>
        <p:spPr>
          <a:xfrm>
            <a:off x="6934200" y="7154525"/>
            <a:ext cx="1163018" cy="6542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23030"/>
        </a:solidFill>
        <a:effectLst/>
      </p:bgPr>
    </p:bg>
    <p:spTree>
      <p:nvGrpSpPr>
        <p:cNvPr id="1" name="Shape 100"/>
        <p:cNvGrpSpPr/>
        <p:nvPr/>
      </p:nvGrpSpPr>
      <p:grpSpPr>
        <a:xfrm>
          <a:off x="0" y="0"/>
          <a:ext cx="0" cy="0"/>
          <a:chOff x="0" y="0"/>
          <a:chExt cx="0" cy="0"/>
        </a:xfrm>
      </p:grpSpPr>
      <p:grpSp>
        <p:nvGrpSpPr>
          <p:cNvPr id="101" name="Google Shape;101;p4"/>
          <p:cNvGrpSpPr/>
          <p:nvPr/>
        </p:nvGrpSpPr>
        <p:grpSpPr>
          <a:xfrm>
            <a:off x="-313346" y="176968"/>
            <a:ext cx="18914691" cy="192288"/>
            <a:chOff x="0" y="-38100"/>
            <a:chExt cx="4981647" cy="50643"/>
          </a:xfrm>
        </p:grpSpPr>
        <p:sp>
          <p:nvSpPr>
            <p:cNvPr id="102" name="Google Shape;102;p4"/>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FDF5E5"/>
            </a:solidFill>
            <a:ln>
              <a:noFill/>
            </a:ln>
          </p:spPr>
          <p:txBody>
            <a:bodyPr/>
            <a:lstStyle/>
            <a:p>
              <a:endParaRPr lang="en-US"/>
            </a:p>
          </p:txBody>
        </p:sp>
        <p:sp>
          <p:nvSpPr>
            <p:cNvPr id="103" name="Google Shape;103;p4"/>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4" name="Google Shape;104;p4"/>
          <p:cNvGrpSpPr/>
          <p:nvPr/>
        </p:nvGrpSpPr>
        <p:grpSpPr>
          <a:xfrm>
            <a:off x="-313346" y="9773081"/>
            <a:ext cx="18914691" cy="192288"/>
            <a:chOff x="0" y="-38100"/>
            <a:chExt cx="4981647" cy="50643"/>
          </a:xfrm>
        </p:grpSpPr>
        <p:sp>
          <p:nvSpPr>
            <p:cNvPr id="105" name="Google Shape;105;p4"/>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FDF5E5"/>
            </a:solidFill>
            <a:ln>
              <a:noFill/>
            </a:ln>
          </p:spPr>
          <p:txBody>
            <a:bodyPr/>
            <a:lstStyle/>
            <a:p>
              <a:endParaRPr lang="en-US"/>
            </a:p>
          </p:txBody>
        </p:sp>
        <p:sp>
          <p:nvSpPr>
            <p:cNvPr id="106" name="Google Shape;106;p4"/>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7" name="Google Shape;107;p4"/>
          <p:cNvSpPr txBox="1"/>
          <p:nvPr/>
        </p:nvSpPr>
        <p:spPr>
          <a:xfrm>
            <a:off x="264089" y="658487"/>
            <a:ext cx="3675600" cy="2154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a:p>
        </p:txBody>
      </p:sp>
      <p:sp>
        <p:nvSpPr>
          <p:cNvPr id="108" name="Google Shape;108;p4"/>
          <p:cNvSpPr txBox="1"/>
          <p:nvPr/>
        </p:nvSpPr>
        <p:spPr>
          <a:xfrm rot="5400000">
            <a:off x="12229527" y="3373325"/>
            <a:ext cx="7914000" cy="2674800"/>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7899">
                <a:solidFill>
                  <a:srgbClr val="FDF5E5"/>
                </a:solidFill>
                <a:latin typeface="Cinzel Decorative"/>
                <a:ea typeface="Cinzel Decorative"/>
                <a:cs typeface="Cinzel Decorative"/>
                <a:sym typeface="Cinzel Decorative"/>
              </a:rPr>
              <a:t>Produced  in Portugal</a:t>
            </a:r>
            <a:endParaRPr/>
          </a:p>
        </p:txBody>
      </p:sp>
      <p:sp>
        <p:nvSpPr>
          <p:cNvPr id="109" name="Google Shape;109;p4"/>
          <p:cNvSpPr txBox="1"/>
          <p:nvPr/>
        </p:nvSpPr>
        <p:spPr>
          <a:xfrm>
            <a:off x="4887718" y="7641113"/>
            <a:ext cx="7826700" cy="1817400"/>
          </a:xfrm>
          <a:prstGeom prst="rect">
            <a:avLst/>
          </a:prstGeom>
          <a:noFill/>
          <a:ln>
            <a:noFill/>
          </a:ln>
        </p:spPr>
        <p:txBody>
          <a:bodyPr spcFirstLastPara="1" wrap="square" lIns="0" tIns="0" rIns="0" bIns="0" anchor="t" anchorCtr="0">
            <a:spAutoFit/>
          </a:bodyPr>
          <a:lstStyle/>
          <a:p>
            <a:pPr marL="0" marR="0" lvl="0" indent="0" algn="ctr" rtl="0">
              <a:lnSpc>
                <a:spcPct val="196000"/>
              </a:lnSpc>
              <a:spcBef>
                <a:spcPts val="0"/>
              </a:spcBef>
              <a:spcAft>
                <a:spcPts val="0"/>
              </a:spcAft>
              <a:buNone/>
            </a:pPr>
            <a:r>
              <a:rPr lang="en-US" sz="2400">
                <a:solidFill>
                  <a:srgbClr val="FDF5E5"/>
                </a:solidFill>
                <a:latin typeface="Quattrocento Sans"/>
                <a:ea typeface="Quattrocento Sans"/>
                <a:cs typeface="Quattrocento Sans"/>
                <a:sym typeface="Quattrocento Sans"/>
              </a:rPr>
              <a:t>Portugal is home to more than 250 indigenous grape varieties, making it one of the world’s top 10 producers of wine.  </a:t>
            </a:r>
            <a:endParaRPr sz="2400">
              <a:solidFill>
                <a:srgbClr val="FDF5E5"/>
              </a:solidFill>
              <a:latin typeface="Quattrocento Sans"/>
              <a:ea typeface="Quattrocento Sans"/>
              <a:cs typeface="Quattrocento Sans"/>
              <a:sym typeface="Quattrocento Sans"/>
            </a:endParaRPr>
          </a:p>
        </p:txBody>
      </p:sp>
      <p:pic>
        <p:nvPicPr>
          <p:cNvPr id="110" name="Google Shape;110;p4" title="portugal_region_hero.jpg"/>
          <p:cNvPicPr preferRelativeResize="0"/>
          <p:nvPr/>
        </p:nvPicPr>
        <p:blipFill>
          <a:blip r:embed="rId3">
            <a:alphaModFix/>
          </a:blip>
          <a:stretch>
            <a:fillRect/>
          </a:stretch>
        </p:blipFill>
        <p:spPr>
          <a:xfrm>
            <a:off x="2470450" y="1341962"/>
            <a:ext cx="11969249" cy="5984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114"/>
        <p:cNvGrpSpPr/>
        <p:nvPr/>
      </p:nvGrpSpPr>
      <p:grpSpPr>
        <a:xfrm>
          <a:off x="0" y="0"/>
          <a:ext cx="0" cy="0"/>
          <a:chOff x="0" y="0"/>
          <a:chExt cx="0" cy="0"/>
        </a:xfrm>
      </p:grpSpPr>
      <p:grpSp>
        <p:nvGrpSpPr>
          <p:cNvPr id="115" name="Google Shape;115;g349d2f170c4_2_43"/>
          <p:cNvGrpSpPr/>
          <p:nvPr/>
        </p:nvGrpSpPr>
        <p:grpSpPr>
          <a:xfrm>
            <a:off x="-313346" y="176969"/>
            <a:ext cx="18914815" cy="192503"/>
            <a:chOff x="0" y="-38100"/>
            <a:chExt cx="4981647" cy="50700"/>
          </a:xfrm>
        </p:grpSpPr>
        <p:sp>
          <p:nvSpPr>
            <p:cNvPr id="116" name="Google Shape;116;g349d2f170c4_2_43"/>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117" name="Google Shape;117;g349d2f170c4_2_43"/>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8" name="Google Shape;118;g349d2f170c4_2_43"/>
          <p:cNvGrpSpPr/>
          <p:nvPr/>
        </p:nvGrpSpPr>
        <p:grpSpPr>
          <a:xfrm>
            <a:off x="-313346" y="9773082"/>
            <a:ext cx="18914815" cy="192503"/>
            <a:chOff x="0" y="-38100"/>
            <a:chExt cx="4981647" cy="50700"/>
          </a:xfrm>
        </p:grpSpPr>
        <p:sp>
          <p:nvSpPr>
            <p:cNvPr id="119" name="Google Shape;119;g349d2f170c4_2_43"/>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120" name="Google Shape;120;g349d2f170c4_2_43"/>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21" name="Google Shape;121;g349d2f170c4_2_43"/>
          <p:cNvPicPr preferRelativeResize="0"/>
          <p:nvPr/>
        </p:nvPicPr>
        <p:blipFill rotWithShape="1">
          <a:blip r:embed="rId3">
            <a:alphaModFix/>
          </a:blip>
          <a:srcRect l="4799" r="49140"/>
          <a:stretch/>
        </p:blipFill>
        <p:spPr>
          <a:xfrm>
            <a:off x="6986050" y="2706106"/>
            <a:ext cx="4315899" cy="4692980"/>
          </a:xfrm>
          <a:prstGeom prst="rect">
            <a:avLst/>
          </a:prstGeom>
          <a:noFill/>
          <a:ln>
            <a:noFill/>
          </a:ln>
        </p:spPr>
      </p:pic>
      <p:pic>
        <p:nvPicPr>
          <p:cNvPr id="122" name="Google Shape;122;g349d2f170c4_2_43"/>
          <p:cNvPicPr preferRelativeResize="0"/>
          <p:nvPr/>
        </p:nvPicPr>
        <p:blipFill rotWithShape="1">
          <a:blip r:embed="rId4">
            <a:alphaModFix/>
          </a:blip>
          <a:srcRect t="20480" b="6892"/>
          <a:stretch/>
        </p:blipFill>
        <p:spPr>
          <a:xfrm>
            <a:off x="12868618" y="2706106"/>
            <a:ext cx="4315901" cy="4692980"/>
          </a:xfrm>
          <a:prstGeom prst="rect">
            <a:avLst/>
          </a:prstGeom>
          <a:noFill/>
          <a:ln>
            <a:noFill/>
          </a:ln>
        </p:spPr>
      </p:pic>
      <p:pic>
        <p:nvPicPr>
          <p:cNvPr id="123" name="Google Shape;123;g349d2f170c4_2_43"/>
          <p:cNvPicPr preferRelativeResize="0"/>
          <p:nvPr/>
        </p:nvPicPr>
        <p:blipFill rotWithShape="1">
          <a:blip r:embed="rId5">
            <a:alphaModFix/>
          </a:blip>
          <a:srcRect l="8581" t="18870" r="7122" b="20019"/>
          <a:stretch/>
        </p:blipFill>
        <p:spPr>
          <a:xfrm>
            <a:off x="1108049" y="2706106"/>
            <a:ext cx="4315900" cy="4692979"/>
          </a:xfrm>
          <a:prstGeom prst="rect">
            <a:avLst/>
          </a:prstGeom>
          <a:noFill/>
          <a:ln>
            <a:noFill/>
          </a:ln>
        </p:spPr>
      </p:pic>
      <p:sp>
        <p:nvSpPr>
          <p:cNvPr id="124" name="Google Shape;124;g349d2f170c4_2_43"/>
          <p:cNvSpPr txBox="1"/>
          <p:nvPr/>
        </p:nvSpPr>
        <p:spPr>
          <a:xfrm>
            <a:off x="8791025" y="7811400"/>
            <a:ext cx="3351900" cy="4002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600" b="1">
                <a:solidFill>
                  <a:srgbClr val="923030"/>
                </a:solidFill>
              </a:rPr>
              <a:t>Our Team’s Mission</a:t>
            </a:r>
            <a:endParaRPr sz="1200"/>
          </a:p>
        </p:txBody>
      </p:sp>
      <p:sp>
        <p:nvSpPr>
          <p:cNvPr id="125" name="Google Shape;125;g349d2f170c4_2_43"/>
          <p:cNvSpPr txBox="1"/>
          <p:nvPr/>
        </p:nvSpPr>
        <p:spPr>
          <a:xfrm>
            <a:off x="2910002" y="7811409"/>
            <a:ext cx="3306000" cy="4311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1">
                <a:solidFill>
                  <a:srgbClr val="923030"/>
                </a:solidFill>
              </a:rPr>
              <a:t>Our History</a:t>
            </a:r>
            <a:endParaRPr/>
          </a:p>
        </p:txBody>
      </p:sp>
      <p:sp>
        <p:nvSpPr>
          <p:cNvPr id="126" name="Google Shape;126;g349d2f170c4_2_43"/>
          <p:cNvSpPr txBox="1"/>
          <p:nvPr/>
        </p:nvSpPr>
        <p:spPr>
          <a:xfrm>
            <a:off x="2910002" y="8368665"/>
            <a:ext cx="2593500" cy="812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200">
                <a:solidFill>
                  <a:srgbClr val="320909"/>
                </a:solidFill>
                <a:latin typeface="Quattrocento Sans"/>
                <a:ea typeface="Quattrocento Sans"/>
                <a:cs typeface="Quattrocento Sans"/>
                <a:sym typeface="Quattrocento Sans"/>
              </a:rPr>
              <a:t>The History of the DataVine 12 Winery</a:t>
            </a:r>
            <a:endParaRPr sz="2200">
              <a:latin typeface="Quattrocento Sans"/>
              <a:ea typeface="Quattrocento Sans"/>
              <a:cs typeface="Quattrocento Sans"/>
              <a:sym typeface="Quattrocento Sans"/>
            </a:endParaRPr>
          </a:p>
        </p:txBody>
      </p:sp>
      <p:sp>
        <p:nvSpPr>
          <p:cNvPr id="127" name="Google Shape;127;g349d2f170c4_2_43"/>
          <p:cNvSpPr txBox="1"/>
          <p:nvPr/>
        </p:nvSpPr>
        <p:spPr>
          <a:xfrm>
            <a:off x="8791025" y="8368698"/>
            <a:ext cx="2593500" cy="812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200">
                <a:latin typeface="Quattrocento Sans"/>
                <a:ea typeface="Quattrocento Sans"/>
                <a:cs typeface="Quattrocento Sans"/>
                <a:sym typeface="Quattrocento Sans"/>
              </a:rPr>
              <a:t>Explains the goal of our project</a:t>
            </a:r>
            <a:endParaRPr sz="2200">
              <a:latin typeface="Quattrocento Sans"/>
              <a:ea typeface="Quattrocento Sans"/>
              <a:cs typeface="Quattrocento Sans"/>
              <a:sym typeface="Quattrocento Sans"/>
            </a:endParaRPr>
          </a:p>
        </p:txBody>
      </p:sp>
      <p:sp>
        <p:nvSpPr>
          <p:cNvPr id="128" name="Google Shape;128;g349d2f170c4_2_43"/>
          <p:cNvSpPr txBox="1"/>
          <p:nvPr/>
        </p:nvSpPr>
        <p:spPr>
          <a:xfrm>
            <a:off x="14668843" y="8368665"/>
            <a:ext cx="2593500" cy="16161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Clr>
                <a:schemeClr val="dk1"/>
              </a:buClr>
              <a:buFont typeface="Arial"/>
              <a:buNone/>
            </a:pPr>
            <a:r>
              <a:rPr lang="en-US" sz="2000">
                <a:solidFill>
                  <a:srgbClr val="320909"/>
                </a:solidFill>
                <a:latin typeface="Quattrocento Sans"/>
                <a:ea typeface="Quattrocento Sans"/>
                <a:cs typeface="Quattrocento Sans"/>
                <a:sym typeface="Quattrocento Sans"/>
              </a:rPr>
              <a:t>Factors that contribute to the flavor, aroma, and color of wine</a:t>
            </a:r>
            <a:endParaRPr sz="2000">
              <a:solidFill>
                <a:schemeClr val="dk1"/>
              </a:solidFill>
              <a:latin typeface="Quattrocento Sans"/>
              <a:ea typeface="Quattrocento Sans"/>
              <a:cs typeface="Quattrocento Sans"/>
              <a:sym typeface="Quattrocento Sans"/>
            </a:endParaRPr>
          </a:p>
          <a:p>
            <a:pPr marL="0" marR="0" lvl="0" indent="0" algn="l" rtl="0">
              <a:lnSpc>
                <a:spcPct val="140000"/>
              </a:lnSpc>
              <a:spcBef>
                <a:spcPts val="0"/>
              </a:spcBef>
              <a:spcAft>
                <a:spcPts val="0"/>
              </a:spcAft>
              <a:buNone/>
            </a:pPr>
            <a:endParaRPr sz="2100">
              <a:solidFill>
                <a:srgbClr val="320909"/>
              </a:solidFill>
            </a:endParaRPr>
          </a:p>
        </p:txBody>
      </p:sp>
      <p:sp>
        <p:nvSpPr>
          <p:cNvPr id="129" name="Google Shape;129;g349d2f170c4_2_43"/>
          <p:cNvSpPr txBox="1"/>
          <p:nvPr/>
        </p:nvSpPr>
        <p:spPr>
          <a:xfrm>
            <a:off x="14668843" y="7811409"/>
            <a:ext cx="3794400" cy="4311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1">
                <a:solidFill>
                  <a:srgbClr val="923030"/>
                </a:solidFill>
              </a:rPr>
              <a:t>Chemical Properties</a:t>
            </a:r>
            <a:endParaRPr/>
          </a:p>
        </p:txBody>
      </p:sp>
      <p:sp>
        <p:nvSpPr>
          <p:cNvPr id="130" name="Google Shape;130;g349d2f170c4_2_43"/>
          <p:cNvSpPr txBox="1"/>
          <p:nvPr/>
        </p:nvSpPr>
        <p:spPr>
          <a:xfrm>
            <a:off x="3999378" y="825990"/>
            <a:ext cx="10289100" cy="1077600"/>
          </a:xfrm>
          <a:prstGeom prst="rect">
            <a:avLst/>
          </a:prstGeom>
          <a:noFill/>
          <a:ln>
            <a:noFill/>
          </a:ln>
        </p:spPr>
        <p:txBody>
          <a:bodyPr spcFirstLastPara="1" wrap="square" lIns="0" tIns="0" rIns="0" bIns="0" anchor="t" anchorCtr="0">
            <a:spAutoFit/>
          </a:bodyPr>
          <a:lstStyle/>
          <a:p>
            <a:pPr marL="0" marR="0" lvl="0" indent="0" algn="l" rtl="0">
              <a:lnSpc>
                <a:spcPct val="147000"/>
              </a:lnSpc>
              <a:spcBef>
                <a:spcPts val="0"/>
              </a:spcBef>
              <a:spcAft>
                <a:spcPts val="0"/>
              </a:spcAft>
              <a:buNone/>
            </a:pPr>
            <a:r>
              <a:rPr lang="en-US" sz="7000">
                <a:solidFill>
                  <a:srgbClr val="923030"/>
                </a:solidFill>
                <a:latin typeface="Cinzel Decorative"/>
                <a:ea typeface="Cinzel Decorative"/>
                <a:cs typeface="Cinzel Decorative"/>
                <a:sym typeface="Cinzel Decorative"/>
              </a:rPr>
              <a:t>On Today’s Menu</a:t>
            </a:r>
            <a:endParaRPr/>
          </a:p>
        </p:txBody>
      </p:sp>
      <p:sp>
        <p:nvSpPr>
          <p:cNvPr id="131" name="Google Shape;131;g349d2f170c4_2_43"/>
          <p:cNvSpPr txBox="1"/>
          <p:nvPr/>
        </p:nvSpPr>
        <p:spPr>
          <a:xfrm>
            <a:off x="1108385" y="7715250"/>
            <a:ext cx="1376400" cy="1385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923030"/>
                </a:solidFill>
                <a:latin typeface="Cinzel Decorative"/>
                <a:ea typeface="Cinzel Decorative"/>
                <a:cs typeface="Cinzel Decorative"/>
                <a:sym typeface="Cinzel Decorative"/>
              </a:rPr>
              <a:t>01</a:t>
            </a:r>
            <a:endParaRPr/>
          </a:p>
        </p:txBody>
      </p:sp>
      <p:sp>
        <p:nvSpPr>
          <p:cNvPr id="132" name="Google Shape;132;g349d2f170c4_2_43"/>
          <p:cNvSpPr txBox="1"/>
          <p:nvPr/>
        </p:nvSpPr>
        <p:spPr>
          <a:xfrm>
            <a:off x="6986050" y="7715250"/>
            <a:ext cx="1594200" cy="1385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923030"/>
                </a:solidFill>
                <a:latin typeface="Cinzel Decorative"/>
                <a:ea typeface="Cinzel Decorative"/>
                <a:cs typeface="Cinzel Decorative"/>
                <a:sym typeface="Cinzel Decorative"/>
              </a:rPr>
              <a:t>02</a:t>
            </a:r>
            <a:endParaRPr/>
          </a:p>
        </p:txBody>
      </p:sp>
      <p:sp>
        <p:nvSpPr>
          <p:cNvPr id="133" name="Google Shape;133;g349d2f170c4_2_43"/>
          <p:cNvSpPr txBox="1"/>
          <p:nvPr/>
        </p:nvSpPr>
        <p:spPr>
          <a:xfrm>
            <a:off x="12868618" y="7715250"/>
            <a:ext cx="1376400" cy="1385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923030"/>
                </a:solidFill>
                <a:latin typeface="Cinzel Decorative"/>
                <a:ea typeface="Cinzel Decorative"/>
                <a:cs typeface="Cinzel Decorative"/>
                <a:sym typeface="Cinzel Decorative"/>
              </a:rPr>
              <a:t>03</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137"/>
        <p:cNvGrpSpPr/>
        <p:nvPr/>
      </p:nvGrpSpPr>
      <p:grpSpPr>
        <a:xfrm>
          <a:off x="0" y="0"/>
          <a:ext cx="0" cy="0"/>
          <a:chOff x="0" y="0"/>
          <a:chExt cx="0" cy="0"/>
        </a:xfrm>
      </p:grpSpPr>
      <p:grpSp>
        <p:nvGrpSpPr>
          <p:cNvPr id="138" name="Google Shape;138;p3"/>
          <p:cNvGrpSpPr/>
          <p:nvPr/>
        </p:nvGrpSpPr>
        <p:grpSpPr>
          <a:xfrm>
            <a:off x="-313346" y="176968"/>
            <a:ext cx="18914691" cy="192288"/>
            <a:chOff x="0" y="-38100"/>
            <a:chExt cx="4981647" cy="50643"/>
          </a:xfrm>
        </p:grpSpPr>
        <p:sp>
          <p:nvSpPr>
            <p:cNvPr id="139" name="Google Shape;139;p3"/>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140" name="Google Shape;140;p3"/>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1" name="Google Shape;141;p3"/>
          <p:cNvGrpSpPr/>
          <p:nvPr/>
        </p:nvGrpSpPr>
        <p:grpSpPr>
          <a:xfrm>
            <a:off x="-313346" y="9773081"/>
            <a:ext cx="18914691" cy="192288"/>
            <a:chOff x="0" y="-38100"/>
            <a:chExt cx="4981647" cy="50643"/>
          </a:xfrm>
        </p:grpSpPr>
        <p:sp>
          <p:nvSpPr>
            <p:cNvPr id="142" name="Google Shape;142;p3"/>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143" name="Google Shape;143;p3"/>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44" name="Google Shape;144;p3"/>
          <p:cNvPicPr preferRelativeResize="0"/>
          <p:nvPr/>
        </p:nvPicPr>
        <p:blipFill rotWithShape="1">
          <a:blip r:embed="rId3">
            <a:alphaModFix/>
          </a:blip>
          <a:srcRect l="4801" r="49139"/>
          <a:stretch/>
        </p:blipFill>
        <p:spPr>
          <a:xfrm>
            <a:off x="6986050" y="2706106"/>
            <a:ext cx="4315901" cy="4692980"/>
          </a:xfrm>
          <a:prstGeom prst="rect">
            <a:avLst/>
          </a:prstGeom>
          <a:noFill/>
          <a:ln>
            <a:noFill/>
          </a:ln>
        </p:spPr>
      </p:pic>
      <p:pic>
        <p:nvPicPr>
          <p:cNvPr id="145" name="Google Shape;145;p3"/>
          <p:cNvPicPr preferRelativeResize="0"/>
          <p:nvPr/>
        </p:nvPicPr>
        <p:blipFill rotWithShape="1">
          <a:blip r:embed="rId4">
            <a:alphaModFix/>
          </a:blip>
          <a:srcRect t="20480" b="6891"/>
          <a:stretch/>
        </p:blipFill>
        <p:spPr>
          <a:xfrm>
            <a:off x="12868618" y="2706106"/>
            <a:ext cx="4315901" cy="4692980"/>
          </a:xfrm>
          <a:prstGeom prst="rect">
            <a:avLst/>
          </a:prstGeom>
          <a:noFill/>
          <a:ln>
            <a:noFill/>
          </a:ln>
        </p:spPr>
      </p:pic>
      <p:pic>
        <p:nvPicPr>
          <p:cNvPr id="146" name="Google Shape;146;p3"/>
          <p:cNvPicPr preferRelativeResize="0"/>
          <p:nvPr/>
        </p:nvPicPr>
        <p:blipFill rotWithShape="1">
          <a:blip r:embed="rId5">
            <a:alphaModFix/>
          </a:blip>
          <a:srcRect l="8581" t="18873" r="7119" b="20017"/>
          <a:stretch/>
        </p:blipFill>
        <p:spPr>
          <a:xfrm>
            <a:off x="1108049" y="2706106"/>
            <a:ext cx="4315901" cy="4692980"/>
          </a:xfrm>
          <a:prstGeom prst="rect">
            <a:avLst/>
          </a:prstGeom>
          <a:noFill/>
          <a:ln>
            <a:noFill/>
          </a:ln>
        </p:spPr>
      </p:pic>
      <p:sp>
        <p:nvSpPr>
          <p:cNvPr id="147" name="Google Shape;147;p3"/>
          <p:cNvSpPr txBox="1"/>
          <p:nvPr/>
        </p:nvSpPr>
        <p:spPr>
          <a:xfrm>
            <a:off x="8791025" y="7811400"/>
            <a:ext cx="3351900" cy="4311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1">
                <a:solidFill>
                  <a:srgbClr val="923030"/>
                </a:solidFill>
              </a:rPr>
              <a:t>Visualizations</a:t>
            </a:r>
            <a:endParaRPr/>
          </a:p>
        </p:txBody>
      </p:sp>
      <p:sp>
        <p:nvSpPr>
          <p:cNvPr id="148" name="Google Shape;148;p3"/>
          <p:cNvSpPr txBox="1"/>
          <p:nvPr/>
        </p:nvSpPr>
        <p:spPr>
          <a:xfrm>
            <a:off x="2910002" y="7811409"/>
            <a:ext cx="3306000" cy="4311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1">
                <a:solidFill>
                  <a:srgbClr val="923030"/>
                </a:solidFill>
              </a:rPr>
              <a:t>The Process</a:t>
            </a:r>
            <a:endParaRPr/>
          </a:p>
        </p:txBody>
      </p:sp>
      <p:sp>
        <p:nvSpPr>
          <p:cNvPr id="149" name="Google Shape;149;p3"/>
          <p:cNvSpPr txBox="1"/>
          <p:nvPr/>
        </p:nvSpPr>
        <p:spPr>
          <a:xfrm>
            <a:off x="2910002" y="8368665"/>
            <a:ext cx="2593500" cy="1286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200">
                <a:solidFill>
                  <a:srgbClr val="320909"/>
                </a:solidFill>
                <a:latin typeface="Quattrocento Sans"/>
                <a:ea typeface="Quattrocento Sans"/>
                <a:cs typeface="Quattrocento Sans"/>
                <a:sym typeface="Quattrocento Sans"/>
              </a:rPr>
              <a:t>Explains the data cleaning process and models used</a:t>
            </a:r>
            <a:endParaRPr sz="2200">
              <a:latin typeface="Quattrocento Sans"/>
              <a:ea typeface="Quattrocento Sans"/>
              <a:cs typeface="Quattrocento Sans"/>
              <a:sym typeface="Quattrocento Sans"/>
            </a:endParaRPr>
          </a:p>
        </p:txBody>
      </p:sp>
      <p:sp>
        <p:nvSpPr>
          <p:cNvPr id="150" name="Google Shape;150;p3"/>
          <p:cNvSpPr txBox="1"/>
          <p:nvPr/>
        </p:nvSpPr>
        <p:spPr>
          <a:xfrm>
            <a:off x="8791025" y="8368698"/>
            <a:ext cx="2593500" cy="812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200">
                <a:latin typeface="Quattrocento Sans"/>
                <a:ea typeface="Quattrocento Sans"/>
                <a:cs typeface="Quattrocento Sans"/>
                <a:sym typeface="Quattrocento Sans"/>
              </a:rPr>
              <a:t>Visualizied models in Tableau</a:t>
            </a:r>
            <a:endParaRPr sz="2200">
              <a:latin typeface="Quattrocento Sans"/>
              <a:ea typeface="Quattrocento Sans"/>
              <a:cs typeface="Quattrocento Sans"/>
              <a:sym typeface="Quattrocento Sans"/>
            </a:endParaRPr>
          </a:p>
        </p:txBody>
      </p:sp>
      <p:sp>
        <p:nvSpPr>
          <p:cNvPr id="151" name="Google Shape;151;p3"/>
          <p:cNvSpPr txBox="1"/>
          <p:nvPr/>
        </p:nvSpPr>
        <p:spPr>
          <a:xfrm>
            <a:off x="14054518" y="8368665"/>
            <a:ext cx="2593500" cy="1520700"/>
          </a:xfrm>
          <a:prstGeom prst="rect">
            <a:avLst/>
          </a:prstGeom>
          <a:noFill/>
          <a:ln>
            <a:noFill/>
          </a:ln>
        </p:spPr>
        <p:txBody>
          <a:bodyPr spcFirstLastPara="1" wrap="square" lIns="0" tIns="0" rIns="0" bIns="0" anchor="t" anchorCtr="0">
            <a:spAutoFit/>
          </a:bodyPr>
          <a:lstStyle/>
          <a:p>
            <a:pPr marL="0" lvl="0" indent="0" algn="ctr" rtl="0">
              <a:lnSpc>
                <a:spcPct val="140000"/>
              </a:lnSpc>
              <a:spcBef>
                <a:spcPts val="0"/>
              </a:spcBef>
              <a:spcAft>
                <a:spcPts val="0"/>
              </a:spcAft>
              <a:buClr>
                <a:schemeClr val="dk1"/>
              </a:buClr>
              <a:buFont typeface="Arial"/>
              <a:buNone/>
            </a:pPr>
            <a:r>
              <a:rPr lang="en-US" sz="1900" b="1" i="1" u="sng">
                <a:solidFill>
                  <a:schemeClr val="dk1"/>
                </a:solidFill>
                <a:latin typeface="Quattrocento Sans"/>
                <a:ea typeface="Quattrocento Sans"/>
                <a:cs typeface="Quattrocento Sans"/>
                <a:sym typeface="Quattrocento Sans"/>
              </a:rPr>
              <a:t>(or not) </a:t>
            </a:r>
            <a:r>
              <a:rPr lang="en-US" sz="1900">
                <a:solidFill>
                  <a:schemeClr val="dk1"/>
                </a:solidFill>
                <a:latin typeface="Quattrocento Sans"/>
                <a:ea typeface="Quattrocento Sans"/>
                <a:cs typeface="Quattrocento Sans"/>
                <a:sym typeface="Quattrocento Sans"/>
              </a:rPr>
              <a:t>DataVine 12 will be closed starting April 10 until next harvesting season</a:t>
            </a:r>
            <a:endParaRPr sz="2000">
              <a:solidFill>
                <a:srgbClr val="320909"/>
              </a:solidFill>
            </a:endParaRPr>
          </a:p>
        </p:txBody>
      </p:sp>
      <p:sp>
        <p:nvSpPr>
          <p:cNvPr id="152" name="Google Shape;152;p3"/>
          <p:cNvSpPr txBox="1"/>
          <p:nvPr/>
        </p:nvSpPr>
        <p:spPr>
          <a:xfrm>
            <a:off x="14054518" y="7811409"/>
            <a:ext cx="3794400" cy="4311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1">
                <a:solidFill>
                  <a:srgbClr val="923030"/>
                </a:solidFill>
              </a:rPr>
              <a:t>Contact Us</a:t>
            </a:r>
            <a:endParaRPr/>
          </a:p>
        </p:txBody>
      </p:sp>
      <p:sp>
        <p:nvSpPr>
          <p:cNvPr id="153" name="Google Shape;153;p3"/>
          <p:cNvSpPr txBox="1"/>
          <p:nvPr/>
        </p:nvSpPr>
        <p:spPr>
          <a:xfrm>
            <a:off x="3999378" y="825990"/>
            <a:ext cx="10289100" cy="1077600"/>
          </a:xfrm>
          <a:prstGeom prst="rect">
            <a:avLst/>
          </a:prstGeom>
          <a:noFill/>
          <a:ln>
            <a:noFill/>
          </a:ln>
        </p:spPr>
        <p:txBody>
          <a:bodyPr spcFirstLastPara="1" wrap="square" lIns="0" tIns="0" rIns="0" bIns="0" anchor="t" anchorCtr="0">
            <a:spAutoFit/>
          </a:bodyPr>
          <a:lstStyle/>
          <a:p>
            <a:pPr marL="0" marR="0" lvl="0" indent="0" algn="l" rtl="0">
              <a:lnSpc>
                <a:spcPct val="147000"/>
              </a:lnSpc>
              <a:spcBef>
                <a:spcPts val="0"/>
              </a:spcBef>
              <a:spcAft>
                <a:spcPts val="0"/>
              </a:spcAft>
              <a:buNone/>
            </a:pPr>
            <a:r>
              <a:rPr lang="en-US" sz="7000">
                <a:solidFill>
                  <a:srgbClr val="923030"/>
                </a:solidFill>
                <a:latin typeface="Cinzel Decorative"/>
                <a:ea typeface="Cinzel Decorative"/>
                <a:cs typeface="Cinzel Decorative"/>
                <a:sym typeface="Cinzel Decorative"/>
              </a:rPr>
              <a:t>On Today’s Menu</a:t>
            </a:r>
            <a:endParaRPr/>
          </a:p>
        </p:txBody>
      </p:sp>
      <p:sp>
        <p:nvSpPr>
          <p:cNvPr id="154" name="Google Shape;154;p3"/>
          <p:cNvSpPr txBox="1"/>
          <p:nvPr/>
        </p:nvSpPr>
        <p:spPr>
          <a:xfrm>
            <a:off x="723897" y="7715250"/>
            <a:ext cx="1761000" cy="1385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923030"/>
                </a:solidFill>
                <a:latin typeface="Cinzel Decorative"/>
                <a:ea typeface="Cinzel Decorative"/>
                <a:cs typeface="Cinzel Decorative"/>
                <a:sym typeface="Cinzel Decorative"/>
              </a:rPr>
              <a:t>0</a:t>
            </a:r>
            <a:r>
              <a:rPr lang="en-US" sz="9000">
                <a:solidFill>
                  <a:srgbClr val="923030"/>
                </a:solidFill>
                <a:latin typeface="Cinzel Decorative"/>
                <a:ea typeface="Cinzel Decorative"/>
                <a:cs typeface="Cinzel Decorative"/>
                <a:sym typeface="Cinzel Decorative"/>
              </a:rPr>
              <a:t>4</a:t>
            </a:r>
            <a:endParaRPr/>
          </a:p>
        </p:txBody>
      </p:sp>
      <p:sp>
        <p:nvSpPr>
          <p:cNvPr id="155" name="Google Shape;155;p3"/>
          <p:cNvSpPr txBox="1"/>
          <p:nvPr/>
        </p:nvSpPr>
        <p:spPr>
          <a:xfrm>
            <a:off x="6986050" y="7715250"/>
            <a:ext cx="1594200" cy="1385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923030"/>
                </a:solidFill>
                <a:latin typeface="Cinzel Decorative"/>
                <a:ea typeface="Cinzel Decorative"/>
                <a:cs typeface="Cinzel Decorative"/>
                <a:sym typeface="Cinzel Decorative"/>
              </a:rPr>
              <a:t>0</a:t>
            </a:r>
            <a:r>
              <a:rPr lang="en-US" sz="9000">
                <a:solidFill>
                  <a:srgbClr val="923030"/>
                </a:solidFill>
                <a:latin typeface="Cinzel Decorative"/>
                <a:ea typeface="Cinzel Decorative"/>
                <a:cs typeface="Cinzel Decorative"/>
                <a:sym typeface="Cinzel Decorative"/>
              </a:rPr>
              <a:t>5</a:t>
            </a:r>
            <a:endParaRPr/>
          </a:p>
        </p:txBody>
      </p:sp>
      <p:sp>
        <p:nvSpPr>
          <p:cNvPr id="156" name="Google Shape;156;p3"/>
          <p:cNvSpPr txBox="1"/>
          <p:nvPr/>
        </p:nvSpPr>
        <p:spPr>
          <a:xfrm>
            <a:off x="12484027" y="7715250"/>
            <a:ext cx="1761000" cy="1385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923030"/>
                </a:solidFill>
                <a:latin typeface="Cinzel Decorative"/>
                <a:ea typeface="Cinzel Decorative"/>
                <a:cs typeface="Cinzel Decorative"/>
                <a:sym typeface="Cinzel Decorative"/>
              </a:rPr>
              <a:t>0</a:t>
            </a:r>
            <a:r>
              <a:rPr lang="en-US" sz="9000">
                <a:solidFill>
                  <a:srgbClr val="923030"/>
                </a:solidFill>
                <a:latin typeface="Cinzel Decorative"/>
                <a:ea typeface="Cinzel Decorative"/>
                <a:cs typeface="Cinzel Decorative"/>
                <a:sym typeface="Cinzel Decorative"/>
              </a:rPr>
              <a:t>6</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160"/>
        <p:cNvGrpSpPr/>
        <p:nvPr/>
      </p:nvGrpSpPr>
      <p:grpSpPr>
        <a:xfrm>
          <a:off x="0" y="0"/>
          <a:ext cx="0" cy="0"/>
          <a:chOff x="0" y="0"/>
          <a:chExt cx="0" cy="0"/>
        </a:xfrm>
      </p:grpSpPr>
      <p:grpSp>
        <p:nvGrpSpPr>
          <p:cNvPr id="161" name="Google Shape;161;p7"/>
          <p:cNvGrpSpPr/>
          <p:nvPr/>
        </p:nvGrpSpPr>
        <p:grpSpPr>
          <a:xfrm>
            <a:off x="-313346" y="176968"/>
            <a:ext cx="18914691" cy="192288"/>
            <a:chOff x="0" y="-38100"/>
            <a:chExt cx="4981647" cy="50643"/>
          </a:xfrm>
        </p:grpSpPr>
        <p:sp>
          <p:nvSpPr>
            <p:cNvPr id="162" name="Google Shape;162;p7"/>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163" name="Google Shape;163;p7"/>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4" name="Google Shape;164;p7"/>
          <p:cNvGrpSpPr/>
          <p:nvPr/>
        </p:nvGrpSpPr>
        <p:grpSpPr>
          <a:xfrm>
            <a:off x="-313346" y="9773081"/>
            <a:ext cx="18914691" cy="192288"/>
            <a:chOff x="0" y="-38100"/>
            <a:chExt cx="4981647" cy="50643"/>
          </a:xfrm>
        </p:grpSpPr>
        <p:sp>
          <p:nvSpPr>
            <p:cNvPr id="165" name="Google Shape;165;p7"/>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166" name="Google Shape;166;p7"/>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7" name="Google Shape;167;p7"/>
          <p:cNvSpPr txBox="1"/>
          <p:nvPr/>
        </p:nvSpPr>
        <p:spPr>
          <a:xfrm>
            <a:off x="13834841" y="4084380"/>
            <a:ext cx="23031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168" name="Google Shape;168;p7"/>
          <p:cNvSpPr txBox="1"/>
          <p:nvPr/>
        </p:nvSpPr>
        <p:spPr>
          <a:xfrm>
            <a:off x="14113530" y="2407920"/>
            <a:ext cx="1745700" cy="215400"/>
          </a:xfrm>
          <a:prstGeom prst="rect">
            <a:avLst/>
          </a:prstGeom>
          <a:noFill/>
          <a:ln>
            <a:noFill/>
          </a:ln>
        </p:spPr>
        <p:txBody>
          <a:bodyPr spcFirstLastPara="1" wrap="square" lIns="0" tIns="0" rIns="0" bIns="0" anchor="t" anchorCtr="0">
            <a:spAutoFit/>
          </a:bodyPr>
          <a:lstStyle/>
          <a:p>
            <a:pPr marL="0" marR="0" lvl="0" indent="0" algn="ctr" rtl="0">
              <a:lnSpc>
                <a:spcPct val="147009"/>
              </a:lnSpc>
              <a:spcBef>
                <a:spcPts val="0"/>
              </a:spcBef>
              <a:spcAft>
                <a:spcPts val="0"/>
              </a:spcAft>
              <a:buNone/>
            </a:pPr>
            <a:endParaRPr/>
          </a:p>
        </p:txBody>
      </p:sp>
      <p:sp>
        <p:nvSpPr>
          <p:cNvPr id="169" name="Google Shape;169;p7"/>
          <p:cNvSpPr txBox="1"/>
          <p:nvPr/>
        </p:nvSpPr>
        <p:spPr>
          <a:xfrm>
            <a:off x="1028550" y="5055843"/>
            <a:ext cx="3364800" cy="10776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2800" b="1">
                <a:solidFill>
                  <a:srgbClr val="320909"/>
                </a:solidFill>
              </a:rPr>
              <a:t>DataVine 12 Partners</a:t>
            </a:r>
            <a:endParaRPr/>
          </a:p>
        </p:txBody>
      </p:sp>
      <p:sp>
        <p:nvSpPr>
          <p:cNvPr id="170" name="Google Shape;170;p7"/>
          <p:cNvSpPr txBox="1"/>
          <p:nvPr/>
        </p:nvSpPr>
        <p:spPr>
          <a:xfrm>
            <a:off x="1559411" y="6437255"/>
            <a:ext cx="2303100" cy="4155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700">
                <a:solidFill>
                  <a:srgbClr val="320909"/>
                </a:solidFill>
                <a:latin typeface="Quattrocento Sans"/>
                <a:ea typeface="Quattrocento Sans"/>
                <a:cs typeface="Quattrocento Sans"/>
                <a:sym typeface="Quattrocento Sans"/>
              </a:rPr>
              <a:t>all met online</a:t>
            </a:r>
            <a:endParaRPr sz="2000">
              <a:latin typeface="Quattrocento Sans"/>
              <a:ea typeface="Quattrocento Sans"/>
              <a:cs typeface="Quattrocento Sans"/>
              <a:sym typeface="Quattrocento Sans"/>
            </a:endParaRPr>
          </a:p>
        </p:txBody>
      </p:sp>
      <p:sp>
        <p:nvSpPr>
          <p:cNvPr id="171" name="Google Shape;171;p7"/>
          <p:cNvSpPr txBox="1"/>
          <p:nvPr/>
        </p:nvSpPr>
        <p:spPr>
          <a:xfrm>
            <a:off x="984778" y="2801100"/>
            <a:ext cx="3532500" cy="19236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4999">
                <a:solidFill>
                  <a:srgbClr val="923030"/>
                </a:solidFill>
                <a:latin typeface="Cinzel Decorative"/>
                <a:ea typeface="Cinzel Decorative"/>
                <a:cs typeface="Cinzel Decorative"/>
                <a:sym typeface="Cinzel Decorative"/>
              </a:rPr>
              <a:t>FoundedOct. ‘24</a:t>
            </a:r>
            <a:endParaRPr/>
          </a:p>
        </p:txBody>
      </p:sp>
      <p:sp>
        <p:nvSpPr>
          <p:cNvPr id="172" name="Google Shape;172;p7"/>
          <p:cNvSpPr txBox="1"/>
          <p:nvPr/>
        </p:nvSpPr>
        <p:spPr>
          <a:xfrm>
            <a:off x="13532594" y="4417473"/>
            <a:ext cx="3364800" cy="9483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800" b="1">
                <a:solidFill>
                  <a:srgbClr val="320909"/>
                </a:solidFill>
              </a:rPr>
              <a:t>DataVine 12 </a:t>
            </a:r>
            <a:endParaRPr sz="2800" b="1">
              <a:solidFill>
                <a:srgbClr val="320909"/>
              </a:solidFill>
            </a:endParaRPr>
          </a:p>
          <a:p>
            <a:pPr marL="0" marR="0" lvl="0" indent="0" algn="ctr" rtl="0">
              <a:lnSpc>
                <a:spcPct val="120000"/>
              </a:lnSpc>
              <a:spcBef>
                <a:spcPts val="0"/>
              </a:spcBef>
              <a:spcAft>
                <a:spcPts val="0"/>
              </a:spcAft>
              <a:buNone/>
            </a:pPr>
            <a:r>
              <a:rPr lang="en-US" sz="2800" b="1">
                <a:solidFill>
                  <a:srgbClr val="320909"/>
                </a:solidFill>
              </a:rPr>
              <a:t>Winery</a:t>
            </a:r>
            <a:endParaRPr/>
          </a:p>
        </p:txBody>
      </p:sp>
      <p:sp>
        <p:nvSpPr>
          <p:cNvPr id="173" name="Google Shape;173;p7"/>
          <p:cNvSpPr txBox="1"/>
          <p:nvPr/>
        </p:nvSpPr>
        <p:spPr>
          <a:xfrm>
            <a:off x="13710100" y="5698875"/>
            <a:ext cx="3187500" cy="21165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2500">
                <a:solidFill>
                  <a:srgbClr val="320909"/>
                </a:solidFill>
                <a:latin typeface="Quattrocento Sans"/>
                <a:ea typeface="Quattrocento Sans"/>
                <a:cs typeface="Quattrocento Sans"/>
                <a:sym typeface="Quattrocento Sans"/>
              </a:rPr>
              <a:t>Starting April 10, the winery will be closed to all guests until the next harvesting season</a:t>
            </a:r>
            <a:endParaRPr sz="1800">
              <a:latin typeface="Quattrocento Sans"/>
              <a:ea typeface="Quattrocento Sans"/>
              <a:cs typeface="Quattrocento Sans"/>
              <a:sym typeface="Quattrocento Sans"/>
            </a:endParaRPr>
          </a:p>
        </p:txBody>
      </p:sp>
      <p:sp>
        <p:nvSpPr>
          <p:cNvPr id="174" name="Google Shape;174;p7"/>
          <p:cNvSpPr txBox="1"/>
          <p:nvPr/>
        </p:nvSpPr>
        <p:spPr>
          <a:xfrm>
            <a:off x="13716025" y="3314875"/>
            <a:ext cx="2952900" cy="754200"/>
          </a:xfrm>
          <a:prstGeom prst="rect">
            <a:avLst/>
          </a:prstGeom>
          <a:noFill/>
          <a:ln>
            <a:noFill/>
          </a:ln>
        </p:spPr>
        <p:txBody>
          <a:bodyPr spcFirstLastPara="1" wrap="square" lIns="0" tIns="0" rIns="0" bIns="0" anchor="t" anchorCtr="0">
            <a:spAutoFit/>
          </a:bodyPr>
          <a:lstStyle/>
          <a:p>
            <a:pPr marL="0" marR="0" lvl="0" indent="0" algn="ctr" rtl="0">
              <a:lnSpc>
                <a:spcPct val="147009"/>
              </a:lnSpc>
              <a:spcBef>
                <a:spcPts val="0"/>
              </a:spcBef>
              <a:spcAft>
                <a:spcPts val="0"/>
              </a:spcAft>
              <a:buNone/>
            </a:pPr>
            <a:r>
              <a:rPr lang="en-US" sz="4899">
                <a:solidFill>
                  <a:srgbClr val="923030"/>
                </a:solidFill>
                <a:latin typeface="Cinzel Decorative"/>
                <a:ea typeface="Cinzel Decorative"/>
                <a:cs typeface="Cinzel Decorative"/>
                <a:sym typeface="Cinzel Decorative"/>
              </a:rPr>
              <a:t>April’25</a:t>
            </a:r>
            <a:endParaRPr sz="1300"/>
          </a:p>
        </p:txBody>
      </p:sp>
      <p:sp>
        <p:nvSpPr>
          <p:cNvPr id="175" name="Google Shape;175;p7"/>
          <p:cNvSpPr txBox="1"/>
          <p:nvPr/>
        </p:nvSpPr>
        <p:spPr>
          <a:xfrm>
            <a:off x="1028538" y="7156585"/>
            <a:ext cx="3364800" cy="2154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a:p>
        </p:txBody>
      </p:sp>
      <p:sp>
        <p:nvSpPr>
          <p:cNvPr id="176" name="Google Shape;176;p7"/>
          <p:cNvSpPr txBox="1"/>
          <p:nvPr/>
        </p:nvSpPr>
        <p:spPr>
          <a:xfrm>
            <a:off x="1559586" y="7955073"/>
            <a:ext cx="23031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177" name="Google Shape;177;p7"/>
          <p:cNvSpPr txBox="1"/>
          <p:nvPr/>
        </p:nvSpPr>
        <p:spPr>
          <a:xfrm>
            <a:off x="5609132" y="1023781"/>
            <a:ext cx="7069736" cy="1236345"/>
          </a:xfrm>
          <a:prstGeom prst="rect">
            <a:avLst/>
          </a:prstGeom>
          <a:noFill/>
          <a:ln>
            <a:noFill/>
          </a:ln>
        </p:spPr>
        <p:txBody>
          <a:bodyPr spcFirstLastPara="1" wrap="square" lIns="0" tIns="0" rIns="0" bIns="0" anchor="t" anchorCtr="0">
            <a:spAutoFit/>
          </a:bodyPr>
          <a:lstStyle/>
          <a:p>
            <a:pPr marL="0" marR="0" lvl="0" indent="0" algn="ctr" rtl="0">
              <a:lnSpc>
                <a:spcPct val="147000"/>
              </a:lnSpc>
              <a:spcBef>
                <a:spcPts val="0"/>
              </a:spcBef>
              <a:spcAft>
                <a:spcPts val="0"/>
              </a:spcAft>
              <a:buNone/>
            </a:pPr>
            <a:r>
              <a:rPr lang="en-US" sz="7000" b="0" i="0" u="none" strike="noStrike" cap="none">
                <a:solidFill>
                  <a:srgbClr val="923030"/>
                </a:solidFill>
                <a:latin typeface="Cinzel Decorative"/>
                <a:ea typeface="Cinzel Decorative"/>
                <a:cs typeface="Cinzel Decorative"/>
                <a:sym typeface="Cinzel Decorative"/>
              </a:rPr>
              <a:t>Our History</a:t>
            </a:r>
            <a:endParaRPr/>
          </a:p>
        </p:txBody>
      </p:sp>
      <p:sp>
        <p:nvSpPr>
          <p:cNvPr id="178" name="Google Shape;178;p7"/>
          <p:cNvSpPr/>
          <p:nvPr/>
        </p:nvSpPr>
        <p:spPr>
          <a:xfrm>
            <a:off x="5237275" y="3086100"/>
            <a:ext cx="7628898" cy="5318379"/>
          </a:xfrm>
          <a:custGeom>
            <a:avLst/>
            <a:gdLst/>
            <a:ahLst/>
            <a:cxnLst/>
            <a:rect l="l" t="t" r="r" b="b"/>
            <a:pathLst>
              <a:path w="6548410" h="4114800" extrusionOk="0">
                <a:moveTo>
                  <a:pt x="0" y="0"/>
                </a:moveTo>
                <a:lnTo>
                  <a:pt x="6548410" y="0"/>
                </a:lnTo>
                <a:lnTo>
                  <a:pt x="6548410" y="4114800"/>
                </a:lnTo>
                <a:lnTo>
                  <a:pt x="0" y="4114800"/>
                </a:lnTo>
                <a:lnTo>
                  <a:pt x="0" y="0"/>
                </a:lnTo>
                <a:close/>
              </a:path>
            </a:pathLst>
          </a:custGeom>
          <a:blipFill rotWithShape="1">
            <a:blip r:embed="rId3">
              <a:alphaModFix/>
            </a:blip>
            <a:stretch>
              <a:fillRect/>
            </a:stretch>
          </a:blipFill>
          <a:ln>
            <a:noFill/>
          </a:ln>
        </p:spPr>
        <p:txBody>
          <a:bodyPr/>
          <a:lstStyle/>
          <a:p>
            <a:endParaRPr lang="en-US"/>
          </a:p>
        </p:txBody>
      </p:sp>
      <p:sp>
        <p:nvSpPr>
          <p:cNvPr id="179" name="Google Shape;179;p7"/>
          <p:cNvSpPr txBox="1"/>
          <p:nvPr/>
        </p:nvSpPr>
        <p:spPr>
          <a:xfrm>
            <a:off x="5911383" y="7927184"/>
            <a:ext cx="64653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183"/>
        <p:cNvGrpSpPr/>
        <p:nvPr/>
      </p:nvGrpSpPr>
      <p:grpSpPr>
        <a:xfrm>
          <a:off x="0" y="0"/>
          <a:ext cx="0" cy="0"/>
          <a:chOff x="0" y="0"/>
          <a:chExt cx="0" cy="0"/>
        </a:xfrm>
      </p:grpSpPr>
      <p:sp>
        <p:nvSpPr>
          <p:cNvPr id="184" name="Google Shape;184;p5"/>
          <p:cNvSpPr/>
          <p:nvPr/>
        </p:nvSpPr>
        <p:spPr>
          <a:xfrm>
            <a:off x="7401938" y="1520235"/>
            <a:ext cx="10348358" cy="7523836"/>
          </a:xfrm>
          <a:custGeom>
            <a:avLst/>
            <a:gdLst/>
            <a:ahLst/>
            <a:cxnLst/>
            <a:rect l="l" t="t" r="r" b="b"/>
            <a:pathLst>
              <a:path w="10348358" h="7523836" extrusionOk="0">
                <a:moveTo>
                  <a:pt x="0" y="0"/>
                </a:moveTo>
                <a:lnTo>
                  <a:pt x="10348357" y="0"/>
                </a:lnTo>
                <a:lnTo>
                  <a:pt x="10348357" y="7523836"/>
                </a:lnTo>
                <a:lnTo>
                  <a:pt x="0" y="7523836"/>
                </a:lnTo>
                <a:lnTo>
                  <a:pt x="0" y="0"/>
                </a:lnTo>
                <a:close/>
              </a:path>
            </a:pathLst>
          </a:custGeom>
          <a:blipFill rotWithShape="1">
            <a:blip r:embed="rId3">
              <a:alphaModFix/>
            </a:blip>
            <a:stretch>
              <a:fillRect/>
            </a:stretch>
          </a:blipFill>
          <a:ln>
            <a:noFill/>
          </a:ln>
        </p:spPr>
        <p:txBody>
          <a:bodyPr/>
          <a:lstStyle/>
          <a:p>
            <a:endParaRPr lang="en-US"/>
          </a:p>
        </p:txBody>
      </p:sp>
      <p:sp>
        <p:nvSpPr>
          <p:cNvPr id="185" name="Google Shape;185;p5"/>
          <p:cNvSpPr txBox="1"/>
          <p:nvPr/>
        </p:nvSpPr>
        <p:spPr>
          <a:xfrm>
            <a:off x="1028700" y="1228325"/>
            <a:ext cx="8547600" cy="923400"/>
          </a:xfrm>
          <a:prstGeom prst="rect">
            <a:avLst/>
          </a:prstGeom>
          <a:noFill/>
          <a:ln>
            <a:noFill/>
          </a:ln>
        </p:spPr>
        <p:txBody>
          <a:bodyPr spcFirstLastPara="1" wrap="square" lIns="0" tIns="0" rIns="0" bIns="0" anchor="t" anchorCtr="0">
            <a:spAutoFit/>
          </a:bodyPr>
          <a:lstStyle/>
          <a:p>
            <a:pPr marL="0" marR="0" lvl="0" indent="0" algn="l" rtl="0">
              <a:lnSpc>
                <a:spcPct val="147000"/>
              </a:lnSpc>
              <a:spcBef>
                <a:spcPts val="0"/>
              </a:spcBef>
              <a:spcAft>
                <a:spcPts val="0"/>
              </a:spcAft>
              <a:buNone/>
            </a:pPr>
            <a:r>
              <a:rPr lang="en-US" sz="6000">
                <a:solidFill>
                  <a:srgbClr val="923030"/>
                </a:solidFill>
                <a:latin typeface="Cinzel Decorative"/>
                <a:ea typeface="Cinzel Decorative"/>
                <a:cs typeface="Cinzel Decorative"/>
                <a:sym typeface="Cinzel Decorative"/>
              </a:rPr>
              <a:t>Our Team’s Mission  </a:t>
            </a:r>
            <a:endParaRPr sz="400"/>
          </a:p>
        </p:txBody>
      </p:sp>
      <p:grpSp>
        <p:nvGrpSpPr>
          <p:cNvPr id="186" name="Google Shape;186;p5"/>
          <p:cNvGrpSpPr/>
          <p:nvPr/>
        </p:nvGrpSpPr>
        <p:grpSpPr>
          <a:xfrm>
            <a:off x="-313346" y="176968"/>
            <a:ext cx="18914691" cy="192288"/>
            <a:chOff x="0" y="-38100"/>
            <a:chExt cx="4981647" cy="50643"/>
          </a:xfrm>
        </p:grpSpPr>
        <p:sp>
          <p:nvSpPr>
            <p:cNvPr id="187" name="Google Shape;187;p5"/>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188" name="Google Shape;188;p5"/>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9" name="Google Shape;189;p5"/>
          <p:cNvGrpSpPr/>
          <p:nvPr/>
        </p:nvGrpSpPr>
        <p:grpSpPr>
          <a:xfrm>
            <a:off x="-313346" y="9773081"/>
            <a:ext cx="18914691" cy="192288"/>
            <a:chOff x="0" y="-38100"/>
            <a:chExt cx="4981647" cy="50643"/>
          </a:xfrm>
        </p:grpSpPr>
        <p:sp>
          <p:nvSpPr>
            <p:cNvPr id="190" name="Google Shape;190;p5"/>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191" name="Google Shape;191;p5"/>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92" name="Google Shape;192;p5"/>
          <p:cNvSpPr/>
          <p:nvPr/>
        </p:nvSpPr>
        <p:spPr>
          <a:xfrm flipH="1">
            <a:off x="9862062" y="1995419"/>
            <a:ext cx="6326555" cy="6246035"/>
          </a:xfrm>
          <a:custGeom>
            <a:avLst/>
            <a:gdLst/>
            <a:ahLst/>
            <a:cxnLst/>
            <a:rect l="l" t="t" r="r" b="b"/>
            <a:pathLst>
              <a:path w="6326555" h="6246035" extrusionOk="0">
                <a:moveTo>
                  <a:pt x="6326555" y="0"/>
                </a:moveTo>
                <a:lnTo>
                  <a:pt x="0" y="0"/>
                </a:lnTo>
                <a:lnTo>
                  <a:pt x="0" y="6246035"/>
                </a:lnTo>
                <a:lnTo>
                  <a:pt x="6326555" y="6246035"/>
                </a:lnTo>
                <a:lnTo>
                  <a:pt x="6326555" y="0"/>
                </a:lnTo>
                <a:close/>
              </a:path>
            </a:pathLst>
          </a:custGeom>
          <a:blipFill rotWithShape="1">
            <a:blip r:embed="rId4">
              <a:alphaModFix/>
            </a:blip>
            <a:stretch>
              <a:fillRect/>
            </a:stretch>
          </a:blipFill>
          <a:ln>
            <a:noFill/>
          </a:ln>
        </p:spPr>
        <p:txBody>
          <a:bodyPr/>
          <a:lstStyle/>
          <a:p>
            <a:endParaRPr lang="en-US"/>
          </a:p>
        </p:txBody>
      </p:sp>
      <p:sp>
        <p:nvSpPr>
          <p:cNvPr id="193" name="Google Shape;193;p5"/>
          <p:cNvSpPr txBox="1"/>
          <p:nvPr/>
        </p:nvSpPr>
        <p:spPr>
          <a:xfrm>
            <a:off x="590488" y="2483082"/>
            <a:ext cx="6170100" cy="25182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3100">
                <a:solidFill>
                  <a:schemeClr val="dk1"/>
                </a:solidFill>
                <a:latin typeface="Quattrocento Sans"/>
                <a:ea typeface="Quattrocento Sans"/>
                <a:cs typeface="Quattrocento Sans"/>
                <a:sym typeface="Quattrocento Sans"/>
              </a:rPr>
              <a:t>The goal of DataVine 12 was to figure out if we can predict wine quality based on its chemical properties?</a:t>
            </a:r>
            <a:endParaRPr sz="3100">
              <a:solidFill>
                <a:schemeClr val="dk1"/>
              </a:solidFill>
              <a:latin typeface="Quattrocento Sans"/>
              <a:ea typeface="Quattrocento Sans"/>
              <a:cs typeface="Quattrocento Sans"/>
              <a:sym typeface="Quattrocento Sans"/>
            </a:endParaRPr>
          </a:p>
          <a:p>
            <a:pPr marL="0" marR="0" lvl="0" indent="0" algn="l" rtl="0">
              <a:lnSpc>
                <a:spcPct val="228000"/>
              </a:lnSpc>
              <a:spcBef>
                <a:spcPts val="0"/>
              </a:spcBef>
              <a:spcAft>
                <a:spcPts val="0"/>
              </a:spcAft>
              <a:buNone/>
            </a:pPr>
            <a:endParaRPr sz="2100">
              <a:solidFill>
                <a:srgbClr val="320909"/>
              </a:solidFill>
            </a:endParaRPr>
          </a:p>
        </p:txBody>
      </p:sp>
      <p:sp>
        <p:nvSpPr>
          <p:cNvPr id="194" name="Google Shape;194;p5"/>
          <p:cNvSpPr txBox="1"/>
          <p:nvPr/>
        </p:nvSpPr>
        <p:spPr>
          <a:xfrm>
            <a:off x="666750" y="4875423"/>
            <a:ext cx="6170100" cy="40005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3100">
                <a:solidFill>
                  <a:schemeClr val="dk1"/>
                </a:solidFill>
                <a:latin typeface="Quattrocento Sans"/>
                <a:ea typeface="Quattrocento Sans"/>
                <a:cs typeface="Quattrocento Sans"/>
                <a:sym typeface="Quattrocento Sans"/>
              </a:rPr>
              <a:t>Wines: Portuguese Reds &amp; Whites</a:t>
            </a:r>
            <a:endParaRPr sz="31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3100">
                <a:solidFill>
                  <a:schemeClr val="dk1"/>
                </a:solidFill>
                <a:latin typeface="Quattrocento Sans"/>
                <a:ea typeface="Quattrocento Sans"/>
                <a:cs typeface="Quattrocento Sans"/>
                <a:sym typeface="Quattrocento Sans"/>
              </a:rPr>
              <a:t>Compared based on fixed and volatile acidity, citric acid, residual sugar, chlorides, free sulfur dioxide, density, pH, sulfates, and alcohol to then determine quality </a:t>
            </a:r>
            <a:endParaRPr sz="3100">
              <a:solidFill>
                <a:schemeClr val="dk1"/>
              </a:solidFill>
              <a:latin typeface="Quattrocento Sans"/>
              <a:ea typeface="Quattrocento Sans"/>
              <a:cs typeface="Quattrocento Sans"/>
              <a:sym typeface="Quattrocento Sans"/>
            </a:endParaRPr>
          </a:p>
          <a:p>
            <a:pPr marL="0" marR="0" lvl="0" indent="0" algn="l" rtl="0">
              <a:lnSpc>
                <a:spcPct val="228000"/>
              </a:lnSpc>
              <a:spcBef>
                <a:spcPts val="1200"/>
              </a:spcBef>
              <a:spcAft>
                <a:spcPts val="0"/>
              </a:spcAft>
              <a:buNone/>
            </a:pPr>
            <a:endParaRPr sz="2600">
              <a:solidFill>
                <a:srgbClr val="320909"/>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198"/>
        <p:cNvGrpSpPr/>
        <p:nvPr/>
      </p:nvGrpSpPr>
      <p:grpSpPr>
        <a:xfrm>
          <a:off x="0" y="0"/>
          <a:ext cx="0" cy="0"/>
          <a:chOff x="0" y="0"/>
          <a:chExt cx="0" cy="0"/>
        </a:xfrm>
      </p:grpSpPr>
      <p:grpSp>
        <p:nvGrpSpPr>
          <p:cNvPr id="199" name="Google Shape;199;p8"/>
          <p:cNvGrpSpPr/>
          <p:nvPr/>
        </p:nvGrpSpPr>
        <p:grpSpPr>
          <a:xfrm>
            <a:off x="-313346" y="176968"/>
            <a:ext cx="18914691" cy="192288"/>
            <a:chOff x="0" y="-38100"/>
            <a:chExt cx="4981647" cy="50643"/>
          </a:xfrm>
        </p:grpSpPr>
        <p:sp>
          <p:nvSpPr>
            <p:cNvPr id="200" name="Google Shape;200;p8"/>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201" name="Google Shape;201;p8"/>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2" name="Google Shape;202;p8"/>
          <p:cNvGrpSpPr/>
          <p:nvPr/>
        </p:nvGrpSpPr>
        <p:grpSpPr>
          <a:xfrm>
            <a:off x="-313346" y="9773081"/>
            <a:ext cx="18914691" cy="192288"/>
            <a:chOff x="0" y="-38100"/>
            <a:chExt cx="4981647" cy="50643"/>
          </a:xfrm>
        </p:grpSpPr>
        <p:sp>
          <p:nvSpPr>
            <p:cNvPr id="203" name="Google Shape;203;p8"/>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204" name="Google Shape;204;p8"/>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05" name="Google Shape;205;p8"/>
          <p:cNvSpPr/>
          <p:nvPr/>
        </p:nvSpPr>
        <p:spPr>
          <a:xfrm>
            <a:off x="1148032" y="2489889"/>
            <a:ext cx="3038813" cy="3011188"/>
          </a:xfrm>
          <a:custGeom>
            <a:avLst/>
            <a:gdLst/>
            <a:ahLst/>
            <a:cxnLst/>
            <a:rect l="l" t="t" r="r" b="b"/>
            <a:pathLst>
              <a:path w="3038813" h="3011188" extrusionOk="0">
                <a:moveTo>
                  <a:pt x="0" y="0"/>
                </a:moveTo>
                <a:lnTo>
                  <a:pt x="3038814" y="0"/>
                </a:lnTo>
                <a:lnTo>
                  <a:pt x="3038814" y="3011188"/>
                </a:lnTo>
                <a:lnTo>
                  <a:pt x="0" y="3011188"/>
                </a:lnTo>
                <a:lnTo>
                  <a:pt x="0" y="0"/>
                </a:lnTo>
                <a:close/>
              </a:path>
            </a:pathLst>
          </a:custGeom>
          <a:blipFill rotWithShape="1">
            <a:blip r:embed="rId3">
              <a:alphaModFix/>
            </a:blip>
            <a:stretch>
              <a:fillRect/>
            </a:stretch>
          </a:blipFill>
          <a:ln>
            <a:noFill/>
          </a:ln>
        </p:spPr>
        <p:txBody>
          <a:bodyPr/>
          <a:lstStyle/>
          <a:p>
            <a:endParaRPr lang="en-US"/>
          </a:p>
        </p:txBody>
      </p:sp>
      <p:sp>
        <p:nvSpPr>
          <p:cNvPr id="206" name="Google Shape;206;p8"/>
          <p:cNvSpPr/>
          <p:nvPr/>
        </p:nvSpPr>
        <p:spPr>
          <a:xfrm>
            <a:off x="5427076" y="2489889"/>
            <a:ext cx="3038813" cy="3011188"/>
          </a:xfrm>
          <a:custGeom>
            <a:avLst/>
            <a:gdLst/>
            <a:ahLst/>
            <a:cxnLst/>
            <a:rect l="l" t="t" r="r" b="b"/>
            <a:pathLst>
              <a:path w="3038813" h="3011188" extrusionOk="0">
                <a:moveTo>
                  <a:pt x="0" y="0"/>
                </a:moveTo>
                <a:lnTo>
                  <a:pt x="3038813" y="0"/>
                </a:lnTo>
                <a:lnTo>
                  <a:pt x="3038813" y="3011188"/>
                </a:lnTo>
                <a:lnTo>
                  <a:pt x="0" y="3011188"/>
                </a:lnTo>
                <a:lnTo>
                  <a:pt x="0" y="0"/>
                </a:lnTo>
                <a:close/>
              </a:path>
            </a:pathLst>
          </a:custGeom>
          <a:blipFill rotWithShape="1">
            <a:blip r:embed="rId3">
              <a:alphaModFix/>
            </a:blip>
            <a:stretch>
              <a:fillRect/>
            </a:stretch>
          </a:blipFill>
          <a:ln>
            <a:noFill/>
          </a:ln>
        </p:spPr>
        <p:txBody>
          <a:bodyPr/>
          <a:lstStyle/>
          <a:p>
            <a:endParaRPr lang="en-US"/>
          </a:p>
        </p:txBody>
      </p:sp>
      <p:sp>
        <p:nvSpPr>
          <p:cNvPr id="207" name="Google Shape;207;p8"/>
          <p:cNvSpPr/>
          <p:nvPr/>
        </p:nvSpPr>
        <p:spPr>
          <a:xfrm>
            <a:off x="9706120" y="2489889"/>
            <a:ext cx="3038813" cy="3011188"/>
          </a:xfrm>
          <a:custGeom>
            <a:avLst/>
            <a:gdLst/>
            <a:ahLst/>
            <a:cxnLst/>
            <a:rect l="l" t="t" r="r" b="b"/>
            <a:pathLst>
              <a:path w="3038813" h="3011188" extrusionOk="0">
                <a:moveTo>
                  <a:pt x="0" y="0"/>
                </a:moveTo>
                <a:lnTo>
                  <a:pt x="3038813" y="0"/>
                </a:lnTo>
                <a:lnTo>
                  <a:pt x="3038813" y="3011188"/>
                </a:lnTo>
                <a:lnTo>
                  <a:pt x="0" y="3011188"/>
                </a:lnTo>
                <a:lnTo>
                  <a:pt x="0" y="0"/>
                </a:lnTo>
                <a:close/>
              </a:path>
            </a:pathLst>
          </a:custGeom>
          <a:blipFill rotWithShape="1">
            <a:blip r:embed="rId3">
              <a:alphaModFix/>
            </a:blip>
            <a:stretch>
              <a:fillRect/>
            </a:stretch>
          </a:blipFill>
          <a:ln>
            <a:noFill/>
          </a:ln>
        </p:spPr>
        <p:txBody>
          <a:bodyPr/>
          <a:lstStyle/>
          <a:p>
            <a:endParaRPr lang="en-US"/>
          </a:p>
        </p:txBody>
      </p:sp>
      <p:sp>
        <p:nvSpPr>
          <p:cNvPr id="208" name="Google Shape;208;p8"/>
          <p:cNvSpPr/>
          <p:nvPr/>
        </p:nvSpPr>
        <p:spPr>
          <a:xfrm>
            <a:off x="13869174" y="2489889"/>
            <a:ext cx="3038813" cy="3011188"/>
          </a:xfrm>
          <a:custGeom>
            <a:avLst/>
            <a:gdLst/>
            <a:ahLst/>
            <a:cxnLst/>
            <a:rect l="l" t="t" r="r" b="b"/>
            <a:pathLst>
              <a:path w="3038813" h="3011188" extrusionOk="0">
                <a:moveTo>
                  <a:pt x="0" y="0"/>
                </a:moveTo>
                <a:lnTo>
                  <a:pt x="3038813" y="0"/>
                </a:lnTo>
                <a:lnTo>
                  <a:pt x="3038813" y="3011188"/>
                </a:lnTo>
                <a:lnTo>
                  <a:pt x="0" y="3011188"/>
                </a:lnTo>
                <a:lnTo>
                  <a:pt x="0" y="0"/>
                </a:lnTo>
                <a:close/>
              </a:path>
            </a:pathLst>
          </a:custGeom>
          <a:blipFill rotWithShape="1">
            <a:blip r:embed="rId3">
              <a:alphaModFix/>
            </a:blip>
            <a:stretch>
              <a:fillRect/>
            </a:stretch>
          </a:blipFill>
          <a:ln>
            <a:noFill/>
          </a:ln>
        </p:spPr>
        <p:txBody>
          <a:bodyPr/>
          <a:lstStyle/>
          <a:p>
            <a:endParaRPr lang="en-US"/>
          </a:p>
        </p:txBody>
      </p:sp>
      <p:sp>
        <p:nvSpPr>
          <p:cNvPr id="209" name="Google Shape;209;p8"/>
          <p:cNvSpPr/>
          <p:nvPr/>
        </p:nvSpPr>
        <p:spPr>
          <a:xfrm>
            <a:off x="5994218" y="2905110"/>
            <a:ext cx="1477871" cy="2100333"/>
          </a:xfrm>
          <a:custGeom>
            <a:avLst/>
            <a:gdLst/>
            <a:ahLst/>
            <a:cxnLst/>
            <a:rect l="l" t="t" r="r" b="b"/>
            <a:pathLst>
              <a:path w="1477871" h="2100333" extrusionOk="0">
                <a:moveTo>
                  <a:pt x="0" y="0"/>
                </a:moveTo>
                <a:lnTo>
                  <a:pt x="1477870" y="0"/>
                </a:lnTo>
                <a:lnTo>
                  <a:pt x="1477870" y="2100333"/>
                </a:lnTo>
                <a:lnTo>
                  <a:pt x="0" y="2100333"/>
                </a:lnTo>
                <a:lnTo>
                  <a:pt x="0" y="0"/>
                </a:lnTo>
                <a:close/>
              </a:path>
            </a:pathLst>
          </a:custGeom>
          <a:blipFill rotWithShape="1">
            <a:blip r:embed="rId4">
              <a:alphaModFix/>
            </a:blip>
            <a:stretch>
              <a:fillRect/>
            </a:stretch>
          </a:blipFill>
          <a:ln>
            <a:noFill/>
          </a:ln>
        </p:spPr>
        <p:txBody>
          <a:bodyPr/>
          <a:lstStyle/>
          <a:p>
            <a:endParaRPr lang="en-US"/>
          </a:p>
        </p:txBody>
      </p:sp>
      <p:sp>
        <p:nvSpPr>
          <p:cNvPr id="210" name="Google Shape;210;p8"/>
          <p:cNvSpPr/>
          <p:nvPr/>
        </p:nvSpPr>
        <p:spPr>
          <a:xfrm>
            <a:off x="14976221" y="2905110"/>
            <a:ext cx="824719" cy="2180747"/>
          </a:xfrm>
          <a:custGeom>
            <a:avLst/>
            <a:gdLst/>
            <a:ahLst/>
            <a:cxnLst/>
            <a:rect l="l" t="t" r="r" b="b"/>
            <a:pathLst>
              <a:path w="824719" h="2180747" extrusionOk="0">
                <a:moveTo>
                  <a:pt x="0" y="0"/>
                </a:moveTo>
                <a:lnTo>
                  <a:pt x="824719" y="0"/>
                </a:lnTo>
                <a:lnTo>
                  <a:pt x="824719" y="2180747"/>
                </a:lnTo>
                <a:lnTo>
                  <a:pt x="0" y="2180747"/>
                </a:lnTo>
                <a:lnTo>
                  <a:pt x="0" y="0"/>
                </a:lnTo>
                <a:close/>
              </a:path>
            </a:pathLst>
          </a:custGeom>
          <a:blipFill rotWithShape="1">
            <a:blip r:embed="rId5">
              <a:alphaModFix/>
            </a:blip>
            <a:stretch>
              <a:fillRect/>
            </a:stretch>
          </a:blipFill>
          <a:ln>
            <a:noFill/>
          </a:ln>
        </p:spPr>
        <p:txBody>
          <a:bodyPr/>
          <a:lstStyle/>
          <a:p>
            <a:endParaRPr lang="en-US"/>
          </a:p>
        </p:txBody>
      </p:sp>
      <p:sp>
        <p:nvSpPr>
          <p:cNvPr id="211" name="Google Shape;211;p8"/>
          <p:cNvSpPr/>
          <p:nvPr/>
        </p:nvSpPr>
        <p:spPr>
          <a:xfrm>
            <a:off x="1435365" y="3137181"/>
            <a:ext cx="2928109" cy="1716604"/>
          </a:xfrm>
          <a:custGeom>
            <a:avLst/>
            <a:gdLst/>
            <a:ahLst/>
            <a:cxnLst/>
            <a:rect l="l" t="t" r="r" b="b"/>
            <a:pathLst>
              <a:path w="2928109" h="1716604" extrusionOk="0">
                <a:moveTo>
                  <a:pt x="0" y="0"/>
                </a:moveTo>
                <a:lnTo>
                  <a:pt x="2928109" y="0"/>
                </a:lnTo>
                <a:lnTo>
                  <a:pt x="2928109" y="1716604"/>
                </a:lnTo>
                <a:lnTo>
                  <a:pt x="0" y="1716604"/>
                </a:lnTo>
                <a:lnTo>
                  <a:pt x="0" y="0"/>
                </a:lnTo>
                <a:close/>
              </a:path>
            </a:pathLst>
          </a:custGeom>
          <a:blipFill rotWithShape="1">
            <a:blip r:embed="rId6">
              <a:alphaModFix/>
            </a:blip>
            <a:stretch>
              <a:fillRect/>
            </a:stretch>
          </a:blipFill>
          <a:ln>
            <a:noFill/>
          </a:ln>
        </p:spPr>
        <p:txBody>
          <a:bodyPr/>
          <a:lstStyle/>
          <a:p>
            <a:endParaRPr lang="en-US"/>
          </a:p>
        </p:txBody>
      </p:sp>
      <p:sp>
        <p:nvSpPr>
          <p:cNvPr id="212" name="Google Shape;212;p8"/>
          <p:cNvSpPr/>
          <p:nvPr/>
        </p:nvSpPr>
        <p:spPr>
          <a:xfrm>
            <a:off x="9768483" y="2825056"/>
            <a:ext cx="2507756" cy="2438724"/>
          </a:xfrm>
          <a:custGeom>
            <a:avLst/>
            <a:gdLst/>
            <a:ahLst/>
            <a:cxnLst/>
            <a:rect l="l" t="t" r="r" b="b"/>
            <a:pathLst>
              <a:path w="2507756" h="2438724" extrusionOk="0">
                <a:moveTo>
                  <a:pt x="0" y="0"/>
                </a:moveTo>
                <a:lnTo>
                  <a:pt x="2507756" y="0"/>
                </a:lnTo>
                <a:lnTo>
                  <a:pt x="2507756" y="2438724"/>
                </a:lnTo>
                <a:lnTo>
                  <a:pt x="0" y="2438724"/>
                </a:lnTo>
                <a:lnTo>
                  <a:pt x="0" y="0"/>
                </a:lnTo>
                <a:close/>
              </a:path>
            </a:pathLst>
          </a:custGeom>
          <a:blipFill rotWithShape="1">
            <a:blip r:embed="rId7">
              <a:alphaModFix/>
            </a:blip>
            <a:stretch>
              <a:fillRect b="-68725"/>
            </a:stretch>
          </a:blipFill>
          <a:ln>
            <a:noFill/>
          </a:ln>
        </p:spPr>
        <p:txBody>
          <a:bodyPr/>
          <a:lstStyle/>
          <a:p>
            <a:endParaRPr lang="en-US"/>
          </a:p>
        </p:txBody>
      </p:sp>
      <p:sp>
        <p:nvSpPr>
          <p:cNvPr id="213" name="Google Shape;213;p8"/>
          <p:cNvSpPr txBox="1"/>
          <p:nvPr/>
        </p:nvSpPr>
        <p:spPr>
          <a:xfrm>
            <a:off x="2606925" y="944775"/>
            <a:ext cx="12861600" cy="969600"/>
          </a:xfrm>
          <a:prstGeom prst="rect">
            <a:avLst/>
          </a:prstGeom>
          <a:noFill/>
          <a:ln>
            <a:noFill/>
          </a:ln>
        </p:spPr>
        <p:txBody>
          <a:bodyPr spcFirstLastPara="1" wrap="square" lIns="0" tIns="0" rIns="0" bIns="0" anchor="t" anchorCtr="0">
            <a:spAutoFit/>
          </a:bodyPr>
          <a:lstStyle/>
          <a:p>
            <a:pPr marL="0" marR="0" lvl="0" indent="0" algn="ctr" rtl="0">
              <a:lnSpc>
                <a:spcPct val="147000"/>
              </a:lnSpc>
              <a:spcBef>
                <a:spcPts val="0"/>
              </a:spcBef>
              <a:spcAft>
                <a:spcPts val="0"/>
              </a:spcAft>
              <a:buNone/>
            </a:pPr>
            <a:r>
              <a:rPr lang="en-US" sz="6300">
                <a:solidFill>
                  <a:srgbClr val="923030"/>
                </a:solidFill>
                <a:latin typeface="Cinzel Decorative"/>
                <a:ea typeface="Cinzel Decorative"/>
                <a:cs typeface="Cinzel Decorative"/>
                <a:sym typeface="Cinzel Decorative"/>
              </a:rPr>
              <a:t>chemical Properties of wine</a:t>
            </a:r>
            <a:endParaRPr sz="700"/>
          </a:p>
        </p:txBody>
      </p:sp>
      <p:sp>
        <p:nvSpPr>
          <p:cNvPr id="214" name="Google Shape;214;p8"/>
          <p:cNvSpPr txBox="1"/>
          <p:nvPr/>
        </p:nvSpPr>
        <p:spPr>
          <a:xfrm>
            <a:off x="1017276" y="5501075"/>
            <a:ext cx="3346200" cy="9483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800" b="1">
                <a:solidFill>
                  <a:srgbClr val="320909"/>
                </a:solidFill>
              </a:rPr>
              <a:t>Fixed/Volatile Acidity</a:t>
            </a:r>
            <a:endParaRPr/>
          </a:p>
        </p:txBody>
      </p:sp>
      <p:sp>
        <p:nvSpPr>
          <p:cNvPr id="215" name="Google Shape;215;p8"/>
          <p:cNvSpPr txBox="1"/>
          <p:nvPr/>
        </p:nvSpPr>
        <p:spPr>
          <a:xfrm>
            <a:off x="1611994" y="6102569"/>
            <a:ext cx="25749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216" name="Google Shape;216;p8"/>
          <p:cNvSpPr txBox="1"/>
          <p:nvPr/>
        </p:nvSpPr>
        <p:spPr>
          <a:xfrm>
            <a:off x="1402925" y="6544525"/>
            <a:ext cx="3169200" cy="14406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u="sng">
                <a:solidFill>
                  <a:srgbClr val="320909"/>
                </a:solidFill>
                <a:latin typeface="Quattrocento Sans"/>
                <a:ea typeface="Quattrocento Sans"/>
                <a:cs typeface="Quattrocento Sans"/>
                <a:sym typeface="Quattrocento Sans"/>
              </a:rPr>
              <a:t>Volatile Acidity</a:t>
            </a:r>
            <a:r>
              <a:rPr lang="en-US" sz="1800">
                <a:solidFill>
                  <a:srgbClr val="320909"/>
                </a:solidFill>
                <a:latin typeface="Quattrocento Sans"/>
                <a:ea typeface="Quattrocento Sans"/>
                <a:cs typeface="Quattrocento Sans"/>
                <a:sym typeface="Quattrocento Sans"/>
              </a:rPr>
              <a:t>-the measure of a wine’s gaseous acids. Contributes to the smell and tastes like vinegar</a:t>
            </a:r>
            <a:endParaRPr sz="1500">
              <a:solidFill>
                <a:schemeClr val="dk1"/>
              </a:solidFill>
              <a:latin typeface="Quattrocento Sans"/>
              <a:ea typeface="Quattrocento Sans"/>
              <a:cs typeface="Quattrocento Sans"/>
              <a:sym typeface="Quattrocento Sans"/>
            </a:endParaRPr>
          </a:p>
        </p:txBody>
      </p:sp>
      <p:sp>
        <p:nvSpPr>
          <p:cNvPr id="217" name="Google Shape;217;p8"/>
          <p:cNvSpPr txBox="1"/>
          <p:nvPr/>
        </p:nvSpPr>
        <p:spPr>
          <a:xfrm>
            <a:off x="1402925" y="8211676"/>
            <a:ext cx="2673900" cy="1052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u="sng">
                <a:solidFill>
                  <a:srgbClr val="320909"/>
                </a:solidFill>
                <a:latin typeface="Quattrocento Sans"/>
                <a:ea typeface="Quattrocento Sans"/>
                <a:cs typeface="Quattrocento Sans"/>
                <a:sym typeface="Quattrocento Sans"/>
              </a:rPr>
              <a:t>Fixed Acidity</a:t>
            </a:r>
            <a:r>
              <a:rPr lang="en-US" sz="1800">
                <a:solidFill>
                  <a:srgbClr val="320909"/>
                </a:solidFill>
                <a:latin typeface="Quattrocento Sans"/>
                <a:ea typeface="Quattrocento Sans"/>
                <a:cs typeface="Quattrocento Sans"/>
                <a:sym typeface="Quattrocento Sans"/>
              </a:rPr>
              <a:t>-aka tartaric acid. Doesn’t readily evaporate</a:t>
            </a:r>
            <a:endParaRPr sz="1100">
              <a:latin typeface="Quattrocento Sans"/>
              <a:ea typeface="Quattrocento Sans"/>
              <a:cs typeface="Quattrocento Sans"/>
              <a:sym typeface="Quattrocento Sans"/>
            </a:endParaRPr>
          </a:p>
        </p:txBody>
      </p:sp>
      <p:sp>
        <p:nvSpPr>
          <p:cNvPr id="218" name="Google Shape;218;p8"/>
          <p:cNvSpPr txBox="1"/>
          <p:nvPr/>
        </p:nvSpPr>
        <p:spPr>
          <a:xfrm>
            <a:off x="5598418" y="5554363"/>
            <a:ext cx="2928000" cy="4311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800" b="1">
                <a:solidFill>
                  <a:srgbClr val="320909"/>
                </a:solidFill>
              </a:rPr>
              <a:t>pH</a:t>
            </a:r>
            <a:endParaRPr/>
          </a:p>
        </p:txBody>
      </p:sp>
      <p:sp>
        <p:nvSpPr>
          <p:cNvPr id="219" name="Google Shape;219;p8"/>
          <p:cNvSpPr txBox="1"/>
          <p:nvPr/>
        </p:nvSpPr>
        <p:spPr>
          <a:xfrm>
            <a:off x="5777525" y="6102575"/>
            <a:ext cx="2574900" cy="18285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a:solidFill>
                  <a:schemeClr val="dk1"/>
                </a:solidFill>
                <a:latin typeface="Quattrocento Sans"/>
                <a:ea typeface="Quattrocento Sans"/>
                <a:cs typeface="Quattrocento Sans"/>
                <a:sym typeface="Quattrocento Sans"/>
              </a:rPr>
              <a:t>Scaled: 0-14</a:t>
            </a:r>
            <a:endParaRPr sz="1800">
              <a:solidFill>
                <a:schemeClr val="dk1"/>
              </a:solidFill>
              <a:latin typeface="Quattrocento Sans"/>
              <a:ea typeface="Quattrocento Sans"/>
              <a:cs typeface="Quattrocento Sans"/>
              <a:sym typeface="Quattrocento Sans"/>
            </a:endParaRPr>
          </a:p>
          <a:p>
            <a:pPr marL="0" marR="0" lvl="0" indent="0" algn="ctr" rtl="0">
              <a:lnSpc>
                <a:spcPct val="140000"/>
              </a:lnSpc>
              <a:spcBef>
                <a:spcPts val="0"/>
              </a:spcBef>
              <a:spcAft>
                <a:spcPts val="0"/>
              </a:spcAft>
              <a:buNone/>
            </a:pPr>
            <a:r>
              <a:rPr lang="en-US" sz="1800">
                <a:solidFill>
                  <a:schemeClr val="dk1"/>
                </a:solidFill>
                <a:latin typeface="Quattrocento Sans"/>
                <a:ea typeface="Quattrocento Sans"/>
                <a:cs typeface="Quattrocento Sans"/>
                <a:sym typeface="Quattrocento Sans"/>
              </a:rPr>
              <a:t>0= Very acidic</a:t>
            </a:r>
            <a:endParaRPr sz="1800">
              <a:solidFill>
                <a:schemeClr val="dk1"/>
              </a:solidFill>
              <a:latin typeface="Quattrocento Sans"/>
              <a:ea typeface="Quattrocento Sans"/>
              <a:cs typeface="Quattrocento Sans"/>
              <a:sym typeface="Quattrocento Sans"/>
            </a:endParaRPr>
          </a:p>
          <a:p>
            <a:pPr marL="0" marR="0" lvl="0" indent="0" algn="ctr" rtl="0">
              <a:lnSpc>
                <a:spcPct val="140000"/>
              </a:lnSpc>
              <a:spcBef>
                <a:spcPts val="0"/>
              </a:spcBef>
              <a:spcAft>
                <a:spcPts val="0"/>
              </a:spcAft>
              <a:buNone/>
            </a:pPr>
            <a:r>
              <a:rPr lang="en-US" sz="1800">
                <a:solidFill>
                  <a:schemeClr val="dk1"/>
                </a:solidFill>
                <a:latin typeface="Quattrocento Sans"/>
                <a:ea typeface="Quattrocento Sans"/>
                <a:cs typeface="Quattrocento Sans"/>
                <a:sym typeface="Quattrocento Sans"/>
              </a:rPr>
              <a:t>14=Very basic</a:t>
            </a:r>
            <a:endParaRPr sz="1800">
              <a:solidFill>
                <a:schemeClr val="dk1"/>
              </a:solidFill>
              <a:latin typeface="Quattrocento Sans"/>
              <a:ea typeface="Quattrocento Sans"/>
              <a:cs typeface="Quattrocento Sans"/>
              <a:sym typeface="Quattrocento Sans"/>
            </a:endParaRPr>
          </a:p>
          <a:p>
            <a:pPr marL="0" marR="0" lvl="0" indent="0" algn="ctr" rtl="0">
              <a:lnSpc>
                <a:spcPct val="140000"/>
              </a:lnSpc>
              <a:spcBef>
                <a:spcPts val="0"/>
              </a:spcBef>
              <a:spcAft>
                <a:spcPts val="0"/>
              </a:spcAft>
              <a:buNone/>
            </a:pPr>
            <a:r>
              <a:rPr lang="en-US" sz="1800">
                <a:solidFill>
                  <a:schemeClr val="dk1"/>
                </a:solidFill>
                <a:latin typeface="Quattrocento Sans"/>
                <a:ea typeface="Quattrocento Sans"/>
                <a:cs typeface="Quattrocento Sans"/>
                <a:sym typeface="Quattrocento Sans"/>
              </a:rPr>
              <a:t>Most wines are between 3-4 on the pH scale</a:t>
            </a:r>
            <a:r>
              <a:rPr lang="en-US" sz="1800" i="0" u="none" strike="noStrike" cap="none">
                <a:solidFill>
                  <a:srgbClr val="320909"/>
                </a:solidFill>
                <a:latin typeface="Quattrocento Sans"/>
                <a:ea typeface="Quattrocento Sans"/>
                <a:cs typeface="Quattrocento Sans"/>
                <a:sym typeface="Quattrocento Sans"/>
              </a:rPr>
              <a:t> </a:t>
            </a:r>
            <a:r>
              <a:rPr lang="en-US" sz="1800">
                <a:solidFill>
                  <a:srgbClr val="320909"/>
                </a:solidFill>
                <a:latin typeface="Quattrocento Sans"/>
                <a:ea typeface="Quattrocento Sans"/>
                <a:cs typeface="Quattrocento Sans"/>
                <a:sym typeface="Quattrocento Sans"/>
              </a:rPr>
              <a:t>;</a:t>
            </a:r>
            <a:endParaRPr sz="1800">
              <a:latin typeface="Quattrocento Sans"/>
              <a:ea typeface="Quattrocento Sans"/>
              <a:cs typeface="Quattrocento Sans"/>
              <a:sym typeface="Quattrocento Sans"/>
            </a:endParaRPr>
          </a:p>
        </p:txBody>
      </p:sp>
      <p:sp>
        <p:nvSpPr>
          <p:cNvPr id="220" name="Google Shape;220;p8"/>
          <p:cNvSpPr txBox="1"/>
          <p:nvPr/>
        </p:nvSpPr>
        <p:spPr>
          <a:xfrm>
            <a:off x="5661583" y="8276117"/>
            <a:ext cx="2569800" cy="665100"/>
          </a:xfrm>
          <a:prstGeom prst="rect">
            <a:avLst/>
          </a:prstGeom>
          <a:noFill/>
          <a:ln>
            <a:noFill/>
          </a:ln>
        </p:spPr>
        <p:txBody>
          <a:bodyPr spcFirstLastPara="1" wrap="square" lIns="0" tIns="0" rIns="0" bIns="0" anchor="t" anchorCtr="0">
            <a:spAutoFit/>
          </a:bodyPr>
          <a:lstStyle/>
          <a:p>
            <a:pPr marL="0" lvl="0" indent="0" algn="ctr" rtl="0">
              <a:lnSpc>
                <a:spcPct val="140000"/>
              </a:lnSpc>
              <a:spcBef>
                <a:spcPts val="0"/>
              </a:spcBef>
              <a:spcAft>
                <a:spcPts val="0"/>
              </a:spcAft>
              <a:buClr>
                <a:schemeClr val="dk1"/>
              </a:buClr>
              <a:buFont typeface="Arial"/>
              <a:buNone/>
            </a:pPr>
            <a:r>
              <a:rPr lang="en-US" sz="1800">
                <a:solidFill>
                  <a:srgbClr val="320909"/>
                </a:solidFill>
                <a:latin typeface="Quattrocento Sans"/>
                <a:ea typeface="Quattrocento Sans"/>
                <a:cs typeface="Quattrocento Sans"/>
                <a:sym typeface="Quattrocento Sans"/>
              </a:rPr>
              <a:t> Also influences stability and shelf life</a:t>
            </a:r>
            <a:endParaRPr sz="1800">
              <a:solidFill>
                <a:schemeClr val="dk1"/>
              </a:solidFill>
              <a:latin typeface="Quattrocento Sans"/>
              <a:ea typeface="Quattrocento Sans"/>
              <a:cs typeface="Quattrocento Sans"/>
              <a:sym typeface="Quattrocento Sans"/>
            </a:endParaRPr>
          </a:p>
        </p:txBody>
      </p:sp>
      <p:sp>
        <p:nvSpPr>
          <p:cNvPr id="221" name="Google Shape;221;p8"/>
          <p:cNvSpPr txBox="1"/>
          <p:nvPr/>
        </p:nvSpPr>
        <p:spPr>
          <a:xfrm>
            <a:off x="9761472" y="5554363"/>
            <a:ext cx="2928000" cy="4311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800" b="1">
                <a:solidFill>
                  <a:srgbClr val="320909"/>
                </a:solidFill>
              </a:rPr>
              <a:t>Sulfates</a:t>
            </a:r>
            <a:endParaRPr/>
          </a:p>
        </p:txBody>
      </p:sp>
      <p:sp>
        <p:nvSpPr>
          <p:cNvPr id="222" name="Google Shape;222;p8"/>
          <p:cNvSpPr txBox="1"/>
          <p:nvPr/>
        </p:nvSpPr>
        <p:spPr>
          <a:xfrm>
            <a:off x="9940574" y="6102569"/>
            <a:ext cx="2569800" cy="2955300"/>
          </a:xfrm>
          <a:prstGeom prst="rect">
            <a:avLst/>
          </a:prstGeom>
          <a:noFill/>
          <a:ln>
            <a:noFill/>
          </a:ln>
        </p:spPr>
        <p:txBody>
          <a:bodyPr spcFirstLastPara="1" wrap="square" lIns="0" tIns="0" rIns="0" bIns="0" anchor="t" anchorCtr="0">
            <a:spAutoFit/>
          </a:bodyPr>
          <a:lstStyle/>
          <a:p>
            <a:pPr marL="0" lvl="0" indent="0" algn="ctr" rtl="0">
              <a:lnSpc>
                <a:spcPct val="150000"/>
              </a:lnSpc>
              <a:spcBef>
                <a:spcPts val="0"/>
              </a:spcBef>
              <a:spcAft>
                <a:spcPts val="0"/>
              </a:spcAft>
              <a:buNone/>
            </a:pPr>
            <a:r>
              <a:rPr lang="en-US" sz="1900">
                <a:latin typeface="Quattrocento Sans"/>
                <a:ea typeface="Quattrocento Sans"/>
                <a:cs typeface="Quattrocento Sans"/>
                <a:sym typeface="Quattrocento Sans"/>
              </a:rPr>
              <a:t>A wine additive that can contribute to sulfur dioxide gas (S02) levels, which acts as an antimicrobial and antioxidant</a:t>
            </a:r>
            <a:endParaRPr sz="1900">
              <a:latin typeface="Quattrocento Sans"/>
              <a:ea typeface="Quattrocento Sans"/>
              <a:cs typeface="Quattrocento Sans"/>
              <a:sym typeface="Quattrocento Sans"/>
            </a:endParaRPr>
          </a:p>
          <a:p>
            <a:pPr marL="0" marR="0" lvl="0" indent="0" algn="ctr" rtl="0">
              <a:lnSpc>
                <a:spcPct val="140000"/>
              </a:lnSpc>
              <a:spcBef>
                <a:spcPts val="0"/>
              </a:spcBef>
              <a:spcAft>
                <a:spcPts val="0"/>
              </a:spcAft>
              <a:buNone/>
            </a:pPr>
            <a:endParaRPr sz="2100">
              <a:solidFill>
                <a:srgbClr val="320909"/>
              </a:solidFill>
              <a:latin typeface="Quattrocento Sans"/>
              <a:ea typeface="Quattrocento Sans"/>
              <a:cs typeface="Quattrocento Sans"/>
              <a:sym typeface="Quattrocento Sans"/>
            </a:endParaRPr>
          </a:p>
        </p:txBody>
      </p:sp>
      <p:sp>
        <p:nvSpPr>
          <p:cNvPr id="223" name="Google Shape;223;p8"/>
          <p:cNvSpPr txBox="1"/>
          <p:nvPr/>
        </p:nvSpPr>
        <p:spPr>
          <a:xfrm>
            <a:off x="9940574" y="7301767"/>
            <a:ext cx="25698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latin typeface="Quattrocento Sans"/>
              <a:ea typeface="Quattrocento Sans"/>
              <a:cs typeface="Quattrocento Sans"/>
              <a:sym typeface="Quattrocento Sans"/>
            </a:endParaRPr>
          </a:p>
        </p:txBody>
      </p:sp>
      <p:sp>
        <p:nvSpPr>
          <p:cNvPr id="224" name="Google Shape;224;p8"/>
          <p:cNvSpPr txBox="1"/>
          <p:nvPr/>
        </p:nvSpPr>
        <p:spPr>
          <a:xfrm>
            <a:off x="9940574" y="8500964"/>
            <a:ext cx="25698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latin typeface="Quattrocento Sans"/>
              <a:ea typeface="Quattrocento Sans"/>
              <a:cs typeface="Quattrocento Sans"/>
              <a:sym typeface="Quattrocento Sans"/>
            </a:endParaRPr>
          </a:p>
        </p:txBody>
      </p:sp>
      <p:sp>
        <p:nvSpPr>
          <p:cNvPr id="225" name="Google Shape;225;p8"/>
          <p:cNvSpPr txBox="1"/>
          <p:nvPr/>
        </p:nvSpPr>
        <p:spPr>
          <a:xfrm>
            <a:off x="13924525" y="5554375"/>
            <a:ext cx="3346200" cy="4311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800" b="1">
                <a:solidFill>
                  <a:srgbClr val="320909"/>
                </a:solidFill>
              </a:rPr>
              <a:t>Free Sulfur Dioxide</a:t>
            </a:r>
            <a:endParaRPr/>
          </a:p>
        </p:txBody>
      </p:sp>
      <p:sp>
        <p:nvSpPr>
          <p:cNvPr id="226" name="Google Shape;226;p8"/>
          <p:cNvSpPr txBox="1"/>
          <p:nvPr/>
        </p:nvSpPr>
        <p:spPr>
          <a:xfrm>
            <a:off x="14103628" y="6102569"/>
            <a:ext cx="2569800" cy="2401200"/>
          </a:xfrm>
          <a:prstGeom prst="rect">
            <a:avLst/>
          </a:prstGeom>
          <a:noFill/>
          <a:ln>
            <a:noFill/>
          </a:ln>
        </p:spPr>
        <p:txBody>
          <a:bodyPr spcFirstLastPara="1" wrap="square" lIns="0" tIns="0" rIns="0" bIns="0" anchor="t" anchorCtr="0">
            <a:spAutoFit/>
          </a:bodyPr>
          <a:lstStyle/>
          <a:p>
            <a:pPr marL="0" lvl="0" indent="0" algn="ctr" rtl="0">
              <a:lnSpc>
                <a:spcPct val="150000"/>
              </a:lnSpc>
              <a:spcBef>
                <a:spcPts val="0"/>
              </a:spcBef>
              <a:spcAft>
                <a:spcPts val="0"/>
              </a:spcAft>
              <a:buNone/>
            </a:pPr>
            <a:r>
              <a:rPr lang="en-US" sz="1800">
                <a:latin typeface="Quattrocento Sans"/>
                <a:ea typeface="Quattrocento Sans"/>
                <a:cs typeface="Quattrocento Sans"/>
                <a:sym typeface="Quattrocento Sans"/>
              </a:rPr>
              <a:t>The free form of SO2 exists in equilibrium between molecular SO2 (as a dissolved gas) and bisulfite ion</a:t>
            </a:r>
            <a:endParaRPr sz="1800">
              <a:latin typeface="Quattrocento Sans"/>
              <a:ea typeface="Quattrocento Sans"/>
              <a:cs typeface="Quattrocento Sans"/>
              <a:sym typeface="Quattrocento Sans"/>
            </a:endParaRPr>
          </a:p>
          <a:p>
            <a:pPr marL="0" marR="0" lvl="0" indent="0" algn="ctr" rtl="0">
              <a:lnSpc>
                <a:spcPct val="140000"/>
              </a:lnSpc>
              <a:spcBef>
                <a:spcPts val="0"/>
              </a:spcBef>
              <a:spcAft>
                <a:spcPts val="0"/>
              </a:spcAft>
              <a:buNone/>
            </a:pPr>
            <a:endParaRPr sz="2100">
              <a:solidFill>
                <a:srgbClr val="320909"/>
              </a:solidFill>
              <a:latin typeface="Quattrocento Sans"/>
              <a:ea typeface="Quattrocento Sans"/>
              <a:cs typeface="Quattrocento Sans"/>
              <a:sym typeface="Quattrocento Sans"/>
            </a:endParaRPr>
          </a:p>
        </p:txBody>
      </p:sp>
      <p:sp>
        <p:nvSpPr>
          <p:cNvPr id="227" name="Google Shape;227;p8"/>
          <p:cNvSpPr txBox="1"/>
          <p:nvPr/>
        </p:nvSpPr>
        <p:spPr>
          <a:xfrm>
            <a:off x="14103628" y="8276114"/>
            <a:ext cx="2569800" cy="1569900"/>
          </a:xfrm>
          <a:prstGeom prst="rect">
            <a:avLst/>
          </a:prstGeom>
          <a:noFill/>
          <a:ln>
            <a:noFill/>
          </a:ln>
        </p:spPr>
        <p:txBody>
          <a:bodyPr spcFirstLastPara="1" wrap="square" lIns="0" tIns="0" rIns="0" bIns="0" anchor="t" anchorCtr="0">
            <a:spAutoFit/>
          </a:bodyPr>
          <a:lstStyle/>
          <a:p>
            <a:pPr marL="0" lvl="0" indent="0" algn="ctr" rtl="0">
              <a:lnSpc>
                <a:spcPct val="150000"/>
              </a:lnSpc>
              <a:spcBef>
                <a:spcPts val="0"/>
              </a:spcBef>
              <a:spcAft>
                <a:spcPts val="0"/>
              </a:spcAft>
              <a:buNone/>
            </a:pPr>
            <a:r>
              <a:rPr lang="en-US" sz="1800">
                <a:latin typeface="Quattrocento Sans"/>
                <a:ea typeface="Quattrocento Sans"/>
                <a:cs typeface="Quattrocento Sans"/>
                <a:sym typeface="Quattrocento Sans"/>
              </a:rPr>
              <a:t> Prevents microbial growth and the oxidation of wine</a:t>
            </a:r>
            <a:endParaRPr sz="1800">
              <a:latin typeface="Quattrocento Sans"/>
              <a:ea typeface="Quattrocento Sans"/>
              <a:cs typeface="Quattrocento Sans"/>
              <a:sym typeface="Quattrocento Sans"/>
            </a:endParaRPr>
          </a:p>
          <a:p>
            <a:pPr marL="0" marR="0" lvl="0" indent="0" algn="ctr" rtl="0">
              <a:lnSpc>
                <a:spcPct val="140000"/>
              </a:lnSpc>
              <a:spcBef>
                <a:spcPts val="0"/>
              </a:spcBef>
              <a:spcAft>
                <a:spcPts val="0"/>
              </a:spcAft>
              <a:buNone/>
            </a:pPr>
            <a:endParaRPr sz="2100">
              <a:solidFill>
                <a:srgbClr val="320909"/>
              </a:solidFill>
              <a:latin typeface="Quattrocento Sans"/>
              <a:ea typeface="Quattrocento Sans"/>
              <a:cs typeface="Quattrocento Sans"/>
              <a:sym typeface="Quattrocento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231"/>
        <p:cNvGrpSpPr/>
        <p:nvPr/>
      </p:nvGrpSpPr>
      <p:grpSpPr>
        <a:xfrm>
          <a:off x="0" y="0"/>
          <a:ext cx="0" cy="0"/>
          <a:chOff x="0" y="0"/>
          <a:chExt cx="0" cy="0"/>
        </a:xfrm>
      </p:grpSpPr>
      <p:grpSp>
        <p:nvGrpSpPr>
          <p:cNvPr id="232" name="Google Shape;232;g349d2f170c4_2_3"/>
          <p:cNvGrpSpPr/>
          <p:nvPr/>
        </p:nvGrpSpPr>
        <p:grpSpPr>
          <a:xfrm>
            <a:off x="-313346" y="176969"/>
            <a:ext cx="18914815" cy="192503"/>
            <a:chOff x="0" y="-38100"/>
            <a:chExt cx="4981647" cy="50700"/>
          </a:xfrm>
        </p:grpSpPr>
        <p:sp>
          <p:nvSpPr>
            <p:cNvPr id="233" name="Google Shape;233;g349d2f170c4_2_3"/>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234" name="Google Shape;234;g349d2f170c4_2_3"/>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5" name="Google Shape;235;g349d2f170c4_2_3"/>
          <p:cNvGrpSpPr/>
          <p:nvPr/>
        </p:nvGrpSpPr>
        <p:grpSpPr>
          <a:xfrm>
            <a:off x="-313346" y="9773082"/>
            <a:ext cx="18914815" cy="192503"/>
            <a:chOff x="0" y="-38100"/>
            <a:chExt cx="4981647" cy="50700"/>
          </a:xfrm>
        </p:grpSpPr>
        <p:sp>
          <p:nvSpPr>
            <p:cNvPr id="236" name="Google Shape;236;g349d2f170c4_2_3"/>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237" name="Google Shape;237;g349d2f170c4_2_3"/>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38" name="Google Shape;238;g349d2f170c4_2_3"/>
          <p:cNvSpPr/>
          <p:nvPr/>
        </p:nvSpPr>
        <p:spPr>
          <a:xfrm>
            <a:off x="1148032" y="2489889"/>
            <a:ext cx="3038813" cy="3011188"/>
          </a:xfrm>
          <a:custGeom>
            <a:avLst/>
            <a:gdLst/>
            <a:ahLst/>
            <a:cxnLst/>
            <a:rect l="l" t="t" r="r" b="b"/>
            <a:pathLst>
              <a:path w="3038813" h="3011188" extrusionOk="0">
                <a:moveTo>
                  <a:pt x="0" y="0"/>
                </a:moveTo>
                <a:lnTo>
                  <a:pt x="3038814" y="0"/>
                </a:lnTo>
                <a:lnTo>
                  <a:pt x="3038814" y="3011188"/>
                </a:lnTo>
                <a:lnTo>
                  <a:pt x="0" y="3011188"/>
                </a:lnTo>
                <a:lnTo>
                  <a:pt x="0" y="0"/>
                </a:lnTo>
                <a:close/>
              </a:path>
            </a:pathLst>
          </a:custGeom>
          <a:blipFill rotWithShape="1">
            <a:blip r:embed="rId3">
              <a:alphaModFix/>
            </a:blip>
            <a:stretch>
              <a:fillRect/>
            </a:stretch>
          </a:blipFill>
          <a:ln>
            <a:noFill/>
          </a:ln>
        </p:spPr>
        <p:txBody>
          <a:bodyPr/>
          <a:lstStyle/>
          <a:p>
            <a:endParaRPr lang="en-US"/>
          </a:p>
        </p:txBody>
      </p:sp>
      <p:sp>
        <p:nvSpPr>
          <p:cNvPr id="239" name="Google Shape;239;g349d2f170c4_2_3"/>
          <p:cNvSpPr/>
          <p:nvPr/>
        </p:nvSpPr>
        <p:spPr>
          <a:xfrm>
            <a:off x="5427076" y="2489889"/>
            <a:ext cx="3038813" cy="3011188"/>
          </a:xfrm>
          <a:custGeom>
            <a:avLst/>
            <a:gdLst/>
            <a:ahLst/>
            <a:cxnLst/>
            <a:rect l="l" t="t" r="r" b="b"/>
            <a:pathLst>
              <a:path w="3038813" h="3011188" extrusionOk="0">
                <a:moveTo>
                  <a:pt x="0" y="0"/>
                </a:moveTo>
                <a:lnTo>
                  <a:pt x="3038813" y="0"/>
                </a:lnTo>
                <a:lnTo>
                  <a:pt x="3038813" y="3011188"/>
                </a:lnTo>
                <a:lnTo>
                  <a:pt x="0" y="3011188"/>
                </a:lnTo>
                <a:lnTo>
                  <a:pt x="0" y="0"/>
                </a:lnTo>
                <a:close/>
              </a:path>
            </a:pathLst>
          </a:custGeom>
          <a:blipFill rotWithShape="1">
            <a:blip r:embed="rId3">
              <a:alphaModFix/>
            </a:blip>
            <a:stretch>
              <a:fillRect/>
            </a:stretch>
          </a:blipFill>
          <a:ln>
            <a:noFill/>
          </a:ln>
        </p:spPr>
        <p:txBody>
          <a:bodyPr/>
          <a:lstStyle/>
          <a:p>
            <a:endParaRPr lang="en-US"/>
          </a:p>
        </p:txBody>
      </p:sp>
      <p:sp>
        <p:nvSpPr>
          <p:cNvPr id="240" name="Google Shape;240;g349d2f170c4_2_3"/>
          <p:cNvSpPr/>
          <p:nvPr/>
        </p:nvSpPr>
        <p:spPr>
          <a:xfrm>
            <a:off x="9706120" y="2489889"/>
            <a:ext cx="3038813" cy="3011188"/>
          </a:xfrm>
          <a:custGeom>
            <a:avLst/>
            <a:gdLst/>
            <a:ahLst/>
            <a:cxnLst/>
            <a:rect l="l" t="t" r="r" b="b"/>
            <a:pathLst>
              <a:path w="3038813" h="3011188" extrusionOk="0">
                <a:moveTo>
                  <a:pt x="0" y="0"/>
                </a:moveTo>
                <a:lnTo>
                  <a:pt x="3038813" y="0"/>
                </a:lnTo>
                <a:lnTo>
                  <a:pt x="3038813" y="3011188"/>
                </a:lnTo>
                <a:lnTo>
                  <a:pt x="0" y="3011188"/>
                </a:lnTo>
                <a:lnTo>
                  <a:pt x="0" y="0"/>
                </a:lnTo>
                <a:close/>
              </a:path>
            </a:pathLst>
          </a:custGeom>
          <a:blipFill rotWithShape="1">
            <a:blip r:embed="rId3">
              <a:alphaModFix/>
            </a:blip>
            <a:stretch>
              <a:fillRect/>
            </a:stretch>
          </a:blipFill>
          <a:ln>
            <a:noFill/>
          </a:ln>
        </p:spPr>
        <p:txBody>
          <a:bodyPr/>
          <a:lstStyle/>
          <a:p>
            <a:endParaRPr lang="en-US"/>
          </a:p>
        </p:txBody>
      </p:sp>
      <p:sp>
        <p:nvSpPr>
          <p:cNvPr id="241" name="Google Shape;241;g349d2f170c4_2_3"/>
          <p:cNvSpPr/>
          <p:nvPr/>
        </p:nvSpPr>
        <p:spPr>
          <a:xfrm>
            <a:off x="13869174" y="2489889"/>
            <a:ext cx="3038813" cy="3011188"/>
          </a:xfrm>
          <a:custGeom>
            <a:avLst/>
            <a:gdLst/>
            <a:ahLst/>
            <a:cxnLst/>
            <a:rect l="l" t="t" r="r" b="b"/>
            <a:pathLst>
              <a:path w="3038813" h="3011188" extrusionOk="0">
                <a:moveTo>
                  <a:pt x="0" y="0"/>
                </a:moveTo>
                <a:lnTo>
                  <a:pt x="3038813" y="0"/>
                </a:lnTo>
                <a:lnTo>
                  <a:pt x="3038813" y="3011188"/>
                </a:lnTo>
                <a:lnTo>
                  <a:pt x="0" y="3011188"/>
                </a:lnTo>
                <a:lnTo>
                  <a:pt x="0" y="0"/>
                </a:lnTo>
                <a:close/>
              </a:path>
            </a:pathLst>
          </a:custGeom>
          <a:blipFill rotWithShape="1">
            <a:blip r:embed="rId3">
              <a:alphaModFix/>
            </a:blip>
            <a:stretch>
              <a:fillRect/>
            </a:stretch>
          </a:blipFill>
          <a:ln>
            <a:noFill/>
          </a:ln>
        </p:spPr>
        <p:txBody>
          <a:bodyPr/>
          <a:lstStyle/>
          <a:p>
            <a:endParaRPr lang="en-US"/>
          </a:p>
        </p:txBody>
      </p:sp>
      <p:sp>
        <p:nvSpPr>
          <p:cNvPr id="242" name="Google Shape;242;g349d2f170c4_2_3"/>
          <p:cNvSpPr/>
          <p:nvPr/>
        </p:nvSpPr>
        <p:spPr>
          <a:xfrm>
            <a:off x="5994218" y="2905110"/>
            <a:ext cx="1477871" cy="2100333"/>
          </a:xfrm>
          <a:custGeom>
            <a:avLst/>
            <a:gdLst/>
            <a:ahLst/>
            <a:cxnLst/>
            <a:rect l="l" t="t" r="r" b="b"/>
            <a:pathLst>
              <a:path w="1477871" h="2100333" extrusionOk="0">
                <a:moveTo>
                  <a:pt x="0" y="0"/>
                </a:moveTo>
                <a:lnTo>
                  <a:pt x="1477870" y="0"/>
                </a:lnTo>
                <a:lnTo>
                  <a:pt x="1477870" y="2100333"/>
                </a:lnTo>
                <a:lnTo>
                  <a:pt x="0" y="2100333"/>
                </a:lnTo>
                <a:lnTo>
                  <a:pt x="0" y="0"/>
                </a:lnTo>
                <a:close/>
              </a:path>
            </a:pathLst>
          </a:custGeom>
          <a:blipFill rotWithShape="1">
            <a:blip r:embed="rId4">
              <a:alphaModFix/>
            </a:blip>
            <a:stretch>
              <a:fillRect/>
            </a:stretch>
          </a:blipFill>
          <a:ln>
            <a:noFill/>
          </a:ln>
        </p:spPr>
        <p:txBody>
          <a:bodyPr/>
          <a:lstStyle/>
          <a:p>
            <a:endParaRPr lang="en-US"/>
          </a:p>
        </p:txBody>
      </p:sp>
      <p:sp>
        <p:nvSpPr>
          <p:cNvPr id="243" name="Google Shape;243;g349d2f170c4_2_3"/>
          <p:cNvSpPr/>
          <p:nvPr/>
        </p:nvSpPr>
        <p:spPr>
          <a:xfrm>
            <a:off x="14976221" y="2905110"/>
            <a:ext cx="824719" cy="2180747"/>
          </a:xfrm>
          <a:custGeom>
            <a:avLst/>
            <a:gdLst/>
            <a:ahLst/>
            <a:cxnLst/>
            <a:rect l="l" t="t" r="r" b="b"/>
            <a:pathLst>
              <a:path w="824719" h="2180747" extrusionOk="0">
                <a:moveTo>
                  <a:pt x="0" y="0"/>
                </a:moveTo>
                <a:lnTo>
                  <a:pt x="824719" y="0"/>
                </a:lnTo>
                <a:lnTo>
                  <a:pt x="824719" y="2180747"/>
                </a:lnTo>
                <a:lnTo>
                  <a:pt x="0" y="2180747"/>
                </a:lnTo>
                <a:lnTo>
                  <a:pt x="0" y="0"/>
                </a:lnTo>
                <a:close/>
              </a:path>
            </a:pathLst>
          </a:custGeom>
          <a:blipFill rotWithShape="1">
            <a:blip r:embed="rId5">
              <a:alphaModFix/>
            </a:blip>
            <a:stretch>
              <a:fillRect/>
            </a:stretch>
          </a:blipFill>
          <a:ln>
            <a:noFill/>
          </a:ln>
        </p:spPr>
        <p:txBody>
          <a:bodyPr/>
          <a:lstStyle/>
          <a:p>
            <a:endParaRPr lang="en-US"/>
          </a:p>
        </p:txBody>
      </p:sp>
      <p:sp>
        <p:nvSpPr>
          <p:cNvPr id="244" name="Google Shape;244;g349d2f170c4_2_3"/>
          <p:cNvSpPr/>
          <p:nvPr/>
        </p:nvSpPr>
        <p:spPr>
          <a:xfrm>
            <a:off x="1435365" y="3137181"/>
            <a:ext cx="2928109" cy="1716604"/>
          </a:xfrm>
          <a:custGeom>
            <a:avLst/>
            <a:gdLst/>
            <a:ahLst/>
            <a:cxnLst/>
            <a:rect l="l" t="t" r="r" b="b"/>
            <a:pathLst>
              <a:path w="2928109" h="1716604" extrusionOk="0">
                <a:moveTo>
                  <a:pt x="0" y="0"/>
                </a:moveTo>
                <a:lnTo>
                  <a:pt x="2928109" y="0"/>
                </a:lnTo>
                <a:lnTo>
                  <a:pt x="2928109" y="1716604"/>
                </a:lnTo>
                <a:lnTo>
                  <a:pt x="0" y="1716604"/>
                </a:lnTo>
                <a:lnTo>
                  <a:pt x="0" y="0"/>
                </a:lnTo>
                <a:close/>
              </a:path>
            </a:pathLst>
          </a:custGeom>
          <a:blipFill rotWithShape="1">
            <a:blip r:embed="rId6">
              <a:alphaModFix/>
            </a:blip>
            <a:stretch>
              <a:fillRect/>
            </a:stretch>
          </a:blipFill>
          <a:ln>
            <a:noFill/>
          </a:ln>
        </p:spPr>
        <p:txBody>
          <a:bodyPr/>
          <a:lstStyle/>
          <a:p>
            <a:endParaRPr lang="en-US"/>
          </a:p>
        </p:txBody>
      </p:sp>
      <p:sp>
        <p:nvSpPr>
          <p:cNvPr id="245" name="Google Shape;245;g349d2f170c4_2_3"/>
          <p:cNvSpPr/>
          <p:nvPr/>
        </p:nvSpPr>
        <p:spPr>
          <a:xfrm>
            <a:off x="9768483" y="2825056"/>
            <a:ext cx="2507756" cy="2438724"/>
          </a:xfrm>
          <a:custGeom>
            <a:avLst/>
            <a:gdLst/>
            <a:ahLst/>
            <a:cxnLst/>
            <a:rect l="l" t="t" r="r" b="b"/>
            <a:pathLst>
              <a:path w="2507756" h="2438724" extrusionOk="0">
                <a:moveTo>
                  <a:pt x="0" y="0"/>
                </a:moveTo>
                <a:lnTo>
                  <a:pt x="2507756" y="0"/>
                </a:lnTo>
                <a:lnTo>
                  <a:pt x="2507756" y="2438724"/>
                </a:lnTo>
                <a:lnTo>
                  <a:pt x="0" y="2438724"/>
                </a:lnTo>
                <a:lnTo>
                  <a:pt x="0" y="0"/>
                </a:lnTo>
                <a:close/>
              </a:path>
            </a:pathLst>
          </a:custGeom>
          <a:blipFill rotWithShape="1">
            <a:blip r:embed="rId7">
              <a:alphaModFix/>
            </a:blip>
            <a:stretch>
              <a:fillRect b="-68727"/>
            </a:stretch>
          </a:blipFill>
          <a:ln>
            <a:noFill/>
          </a:ln>
        </p:spPr>
        <p:txBody>
          <a:bodyPr/>
          <a:lstStyle/>
          <a:p>
            <a:endParaRPr lang="en-US"/>
          </a:p>
        </p:txBody>
      </p:sp>
      <p:sp>
        <p:nvSpPr>
          <p:cNvPr id="246" name="Google Shape;246;g349d2f170c4_2_3"/>
          <p:cNvSpPr txBox="1"/>
          <p:nvPr/>
        </p:nvSpPr>
        <p:spPr>
          <a:xfrm>
            <a:off x="2606925" y="944775"/>
            <a:ext cx="12861600" cy="969600"/>
          </a:xfrm>
          <a:prstGeom prst="rect">
            <a:avLst/>
          </a:prstGeom>
          <a:noFill/>
          <a:ln>
            <a:noFill/>
          </a:ln>
        </p:spPr>
        <p:txBody>
          <a:bodyPr spcFirstLastPara="1" wrap="square" lIns="0" tIns="0" rIns="0" bIns="0" anchor="t" anchorCtr="0">
            <a:spAutoFit/>
          </a:bodyPr>
          <a:lstStyle/>
          <a:p>
            <a:pPr marL="0" marR="0" lvl="0" indent="0" algn="ctr" rtl="0">
              <a:lnSpc>
                <a:spcPct val="147000"/>
              </a:lnSpc>
              <a:spcBef>
                <a:spcPts val="0"/>
              </a:spcBef>
              <a:spcAft>
                <a:spcPts val="0"/>
              </a:spcAft>
              <a:buNone/>
            </a:pPr>
            <a:r>
              <a:rPr lang="en-US" sz="6300">
                <a:solidFill>
                  <a:srgbClr val="923030"/>
                </a:solidFill>
                <a:latin typeface="Cinzel Decorative"/>
                <a:ea typeface="Cinzel Decorative"/>
                <a:cs typeface="Cinzel Decorative"/>
                <a:sym typeface="Cinzel Decorative"/>
              </a:rPr>
              <a:t>chemical Properties of wine</a:t>
            </a:r>
            <a:endParaRPr sz="700"/>
          </a:p>
        </p:txBody>
      </p:sp>
      <p:sp>
        <p:nvSpPr>
          <p:cNvPr id="247" name="Google Shape;247;g349d2f170c4_2_3"/>
          <p:cNvSpPr txBox="1"/>
          <p:nvPr/>
        </p:nvSpPr>
        <p:spPr>
          <a:xfrm>
            <a:off x="1017276" y="5501075"/>
            <a:ext cx="3346200" cy="4311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800" b="1">
                <a:solidFill>
                  <a:srgbClr val="320909"/>
                </a:solidFill>
              </a:rPr>
              <a:t>Citric Acid</a:t>
            </a:r>
            <a:endParaRPr/>
          </a:p>
        </p:txBody>
      </p:sp>
      <p:sp>
        <p:nvSpPr>
          <p:cNvPr id="248" name="Google Shape;248;g349d2f170c4_2_3"/>
          <p:cNvSpPr txBox="1"/>
          <p:nvPr/>
        </p:nvSpPr>
        <p:spPr>
          <a:xfrm>
            <a:off x="1611994" y="6102569"/>
            <a:ext cx="25749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249" name="Google Shape;249;g349d2f170c4_2_3"/>
          <p:cNvSpPr txBox="1"/>
          <p:nvPr/>
        </p:nvSpPr>
        <p:spPr>
          <a:xfrm>
            <a:off x="1314825" y="6351625"/>
            <a:ext cx="3169200" cy="18072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a:solidFill>
                  <a:srgbClr val="320909"/>
                </a:solidFill>
                <a:latin typeface="Quattrocento Sans"/>
                <a:ea typeface="Quattrocento Sans"/>
                <a:cs typeface="Quattrocento Sans"/>
                <a:sym typeface="Quattrocento Sans"/>
              </a:rPr>
              <a:t>Found in small quantities</a:t>
            </a:r>
            <a:endParaRPr sz="2100">
              <a:solidFill>
                <a:srgbClr val="320909"/>
              </a:solidFill>
              <a:latin typeface="Quattrocento Sans"/>
              <a:ea typeface="Quattrocento Sans"/>
              <a:cs typeface="Quattrocento Sans"/>
              <a:sym typeface="Quattrocento Sans"/>
            </a:endParaRPr>
          </a:p>
          <a:p>
            <a:pPr marL="0" lvl="0" indent="0" algn="ctr" rtl="0">
              <a:lnSpc>
                <a:spcPct val="150000"/>
              </a:lnSpc>
              <a:spcBef>
                <a:spcPts val="0"/>
              </a:spcBef>
              <a:spcAft>
                <a:spcPts val="0"/>
              </a:spcAft>
              <a:buClr>
                <a:schemeClr val="dk1"/>
              </a:buClr>
              <a:buSzPts val="1100"/>
              <a:buFont typeface="Arial"/>
              <a:buNone/>
            </a:pPr>
            <a:r>
              <a:rPr lang="en-US" sz="2200">
                <a:solidFill>
                  <a:schemeClr val="dk1"/>
                </a:solidFill>
                <a:latin typeface="Quattrocento Sans"/>
                <a:ea typeface="Quattrocento Sans"/>
                <a:cs typeface="Quattrocento Sans"/>
                <a:sym typeface="Quattrocento Sans"/>
              </a:rPr>
              <a:t>Citric acid can add ‘freshness’ and flavor to wine</a:t>
            </a:r>
            <a:endParaRPr sz="2900">
              <a:solidFill>
                <a:srgbClr val="320909"/>
              </a:solidFill>
              <a:latin typeface="Quattrocento Sans"/>
              <a:ea typeface="Quattrocento Sans"/>
              <a:cs typeface="Quattrocento Sans"/>
              <a:sym typeface="Quattrocento Sans"/>
            </a:endParaRPr>
          </a:p>
        </p:txBody>
      </p:sp>
      <p:sp>
        <p:nvSpPr>
          <p:cNvPr id="250" name="Google Shape;250;g349d2f170c4_2_3"/>
          <p:cNvSpPr txBox="1"/>
          <p:nvPr/>
        </p:nvSpPr>
        <p:spPr>
          <a:xfrm>
            <a:off x="1402925" y="8211676"/>
            <a:ext cx="2673900" cy="1692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sz="1100">
              <a:latin typeface="Quattrocento Sans"/>
              <a:ea typeface="Quattrocento Sans"/>
              <a:cs typeface="Quattrocento Sans"/>
              <a:sym typeface="Quattrocento Sans"/>
            </a:endParaRPr>
          </a:p>
        </p:txBody>
      </p:sp>
      <p:sp>
        <p:nvSpPr>
          <p:cNvPr id="251" name="Google Shape;251;g349d2f170c4_2_3"/>
          <p:cNvSpPr txBox="1"/>
          <p:nvPr/>
        </p:nvSpPr>
        <p:spPr>
          <a:xfrm>
            <a:off x="5598418" y="5554363"/>
            <a:ext cx="2928000" cy="9483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800" b="1">
                <a:solidFill>
                  <a:srgbClr val="320909"/>
                </a:solidFill>
              </a:rPr>
              <a:t>Chlorides/ Alcohol</a:t>
            </a:r>
            <a:endParaRPr/>
          </a:p>
        </p:txBody>
      </p:sp>
      <p:sp>
        <p:nvSpPr>
          <p:cNvPr id="252" name="Google Shape;252;g349d2f170c4_2_3"/>
          <p:cNvSpPr txBox="1"/>
          <p:nvPr/>
        </p:nvSpPr>
        <p:spPr>
          <a:xfrm>
            <a:off x="5772413" y="6786925"/>
            <a:ext cx="2574900" cy="7758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a:solidFill>
                  <a:schemeClr val="dk1"/>
                </a:solidFill>
                <a:latin typeface="Quattrocento Sans"/>
                <a:ea typeface="Quattrocento Sans"/>
                <a:cs typeface="Quattrocento Sans"/>
                <a:sym typeface="Quattrocento Sans"/>
              </a:rPr>
              <a:t>The amount of salts in wine</a:t>
            </a:r>
            <a:endParaRPr sz="2100">
              <a:latin typeface="Quattrocento Sans"/>
              <a:ea typeface="Quattrocento Sans"/>
              <a:cs typeface="Quattrocento Sans"/>
              <a:sym typeface="Quattrocento Sans"/>
            </a:endParaRPr>
          </a:p>
        </p:txBody>
      </p:sp>
      <p:sp>
        <p:nvSpPr>
          <p:cNvPr id="253" name="Google Shape;253;g349d2f170c4_2_3"/>
          <p:cNvSpPr txBox="1"/>
          <p:nvPr/>
        </p:nvSpPr>
        <p:spPr>
          <a:xfrm>
            <a:off x="9761472" y="5554363"/>
            <a:ext cx="2928000" cy="4311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800" b="1">
                <a:solidFill>
                  <a:srgbClr val="320909"/>
                </a:solidFill>
              </a:rPr>
              <a:t>Residual Sugar</a:t>
            </a:r>
            <a:endParaRPr/>
          </a:p>
        </p:txBody>
      </p:sp>
      <p:sp>
        <p:nvSpPr>
          <p:cNvPr id="254" name="Google Shape;254;g349d2f170c4_2_3"/>
          <p:cNvSpPr txBox="1"/>
          <p:nvPr/>
        </p:nvSpPr>
        <p:spPr>
          <a:xfrm>
            <a:off x="9940575" y="6102577"/>
            <a:ext cx="2569800" cy="11112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900">
                <a:latin typeface="Quattrocento Sans"/>
                <a:ea typeface="Quattrocento Sans"/>
                <a:cs typeface="Quattrocento Sans"/>
                <a:sym typeface="Quattrocento Sans"/>
              </a:rPr>
              <a:t>The amount of sugar remaining in the wine after fermentation stops</a:t>
            </a:r>
            <a:endParaRPr sz="2100">
              <a:solidFill>
                <a:srgbClr val="320909"/>
              </a:solidFill>
              <a:latin typeface="Quattrocento Sans"/>
              <a:ea typeface="Quattrocento Sans"/>
              <a:cs typeface="Quattrocento Sans"/>
              <a:sym typeface="Quattrocento Sans"/>
            </a:endParaRPr>
          </a:p>
        </p:txBody>
      </p:sp>
      <p:sp>
        <p:nvSpPr>
          <p:cNvPr id="255" name="Google Shape;255;g349d2f170c4_2_3"/>
          <p:cNvSpPr txBox="1"/>
          <p:nvPr/>
        </p:nvSpPr>
        <p:spPr>
          <a:xfrm>
            <a:off x="9940574" y="7301767"/>
            <a:ext cx="25698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latin typeface="Quattrocento Sans"/>
              <a:ea typeface="Quattrocento Sans"/>
              <a:cs typeface="Quattrocento Sans"/>
              <a:sym typeface="Quattrocento Sans"/>
            </a:endParaRPr>
          </a:p>
        </p:txBody>
      </p:sp>
      <p:sp>
        <p:nvSpPr>
          <p:cNvPr id="256" name="Google Shape;256;g349d2f170c4_2_3"/>
          <p:cNvSpPr txBox="1"/>
          <p:nvPr/>
        </p:nvSpPr>
        <p:spPr>
          <a:xfrm>
            <a:off x="9940574" y="8500964"/>
            <a:ext cx="25698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latin typeface="Quattrocento Sans"/>
              <a:ea typeface="Quattrocento Sans"/>
              <a:cs typeface="Quattrocento Sans"/>
              <a:sym typeface="Quattrocento Sans"/>
            </a:endParaRPr>
          </a:p>
        </p:txBody>
      </p:sp>
      <p:sp>
        <p:nvSpPr>
          <p:cNvPr id="257" name="Google Shape;257;g349d2f170c4_2_3"/>
          <p:cNvSpPr txBox="1"/>
          <p:nvPr/>
        </p:nvSpPr>
        <p:spPr>
          <a:xfrm>
            <a:off x="13924525" y="5554375"/>
            <a:ext cx="3346200" cy="4311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800" b="1">
                <a:solidFill>
                  <a:srgbClr val="320909"/>
                </a:solidFill>
              </a:rPr>
              <a:t>Density</a:t>
            </a:r>
            <a:endParaRPr/>
          </a:p>
        </p:txBody>
      </p:sp>
      <p:sp>
        <p:nvSpPr>
          <p:cNvPr id="258" name="Google Shape;258;g349d2f170c4_2_3"/>
          <p:cNvSpPr txBox="1"/>
          <p:nvPr/>
        </p:nvSpPr>
        <p:spPr>
          <a:xfrm>
            <a:off x="14103628" y="6102569"/>
            <a:ext cx="2569800" cy="31863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800">
                <a:latin typeface="Quattrocento Sans"/>
                <a:ea typeface="Quattrocento Sans"/>
                <a:cs typeface="Quattrocento Sans"/>
                <a:sym typeface="Quattrocento Sans"/>
              </a:rPr>
              <a:t>(In terms of water)</a:t>
            </a:r>
            <a:endParaRPr sz="1800">
              <a:latin typeface="Quattrocento Sans"/>
              <a:ea typeface="Quattrocento Sans"/>
              <a:cs typeface="Quattrocento Sans"/>
              <a:sym typeface="Quattrocento Sans"/>
            </a:endParaRPr>
          </a:p>
          <a:p>
            <a:pPr marL="0" lvl="0" indent="0" algn="ctr" rtl="0">
              <a:lnSpc>
                <a:spcPct val="150000"/>
              </a:lnSpc>
              <a:spcBef>
                <a:spcPts val="0"/>
              </a:spcBef>
              <a:spcAft>
                <a:spcPts val="0"/>
              </a:spcAft>
              <a:buSzPts val="1100"/>
              <a:buNone/>
            </a:pPr>
            <a:r>
              <a:rPr lang="en-US" sz="1800">
                <a:solidFill>
                  <a:schemeClr val="dk1"/>
                </a:solidFill>
                <a:latin typeface="Quattrocento Sans"/>
                <a:ea typeface="Quattrocento Sans"/>
                <a:cs typeface="Quattrocento Sans"/>
                <a:sym typeface="Quattrocento Sans"/>
              </a:rPr>
              <a:t>depending on the percent alcohol and sugar content</a:t>
            </a:r>
            <a:endParaRPr sz="1800">
              <a:solidFill>
                <a:schemeClr val="dk1"/>
              </a:solidFill>
              <a:latin typeface="Quattrocento Sans"/>
              <a:ea typeface="Quattrocento Sans"/>
              <a:cs typeface="Quattrocento Sans"/>
              <a:sym typeface="Quattrocento Sans"/>
            </a:endParaRPr>
          </a:p>
          <a:p>
            <a:pPr marL="0" lvl="0" indent="0" algn="ctr" rtl="0">
              <a:lnSpc>
                <a:spcPct val="150000"/>
              </a:lnSpc>
              <a:spcBef>
                <a:spcPts val="0"/>
              </a:spcBef>
              <a:spcAft>
                <a:spcPts val="0"/>
              </a:spcAft>
              <a:buClr>
                <a:schemeClr val="dk1"/>
              </a:buClr>
              <a:buSzPts val="1100"/>
              <a:buFont typeface="Arial"/>
              <a:buNone/>
            </a:pPr>
            <a:endParaRPr sz="1800">
              <a:solidFill>
                <a:schemeClr val="dk1"/>
              </a:solidFill>
              <a:latin typeface="Quattrocento Sans"/>
              <a:ea typeface="Quattrocento Sans"/>
              <a:cs typeface="Quattrocento Sans"/>
              <a:sym typeface="Quattrocento Sans"/>
            </a:endParaRPr>
          </a:p>
          <a:p>
            <a:pPr marL="0" lvl="0" indent="0" algn="ctr" rtl="0">
              <a:lnSpc>
                <a:spcPct val="150000"/>
              </a:lnSpc>
              <a:spcBef>
                <a:spcPts val="0"/>
              </a:spcBef>
              <a:spcAft>
                <a:spcPts val="0"/>
              </a:spcAft>
              <a:buClr>
                <a:schemeClr val="dk1"/>
              </a:buClr>
              <a:buSzPts val="1100"/>
              <a:buFont typeface="Arial"/>
              <a:buNone/>
            </a:pPr>
            <a:r>
              <a:rPr lang="en-US" sz="1800" i="1">
                <a:solidFill>
                  <a:schemeClr val="dk1"/>
                </a:solidFill>
                <a:latin typeface="Quattrocento Sans"/>
                <a:ea typeface="Quattrocento Sans"/>
                <a:cs typeface="Quattrocento Sans"/>
                <a:sym typeface="Quattrocento Sans"/>
              </a:rPr>
              <a:t>(Alcohol is lighter than water. Density decreases with increased alcohol presence.)</a:t>
            </a:r>
            <a:endParaRPr sz="1800">
              <a:latin typeface="Quattrocento Sans"/>
              <a:ea typeface="Quattrocento Sans"/>
              <a:cs typeface="Quattrocento Sans"/>
              <a:sym typeface="Quattrocento Sans"/>
            </a:endParaRPr>
          </a:p>
        </p:txBody>
      </p:sp>
      <p:sp>
        <p:nvSpPr>
          <p:cNvPr id="259" name="Google Shape;259;g349d2f170c4_2_3"/>
          <p:cNvSpPr txBox="1"/>
          <p:nvPr/>
        </p:nvSpPr>
        <p:spPr>
          <a:xfrm>
            <a:off x="5925575" y="7846975"/>
            <a:ext cx="2342100" cy="11112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a:buNone/>
            </a:pPr>
            <a:r>
              <a:rPr lang="en-US" sz="1900">
                <a:solidFill>
                  <a:schemeClr val="dk1"/>
                </a:solidFill>
                <a:latin typeface="Quattrocento Sans"/>
                <a:ea typeface="Quattrocento Sans"/>
                <a:cs typeface="Quattrocento Sans"/>
                <a:sym typeface="Quattrocento Sans"/>
              </a:rPr>
              <a:t>Alcohol-the percent alcohol content of the wine</a:t>
            </a:r>
            <a:endParaRPr sz="4000">
              <a:solidFill>
                <a:schemeClr val="dk1"/>
              </a:solidFill>
              <a:latin typeface="Quattrocento Sans"/>
              <a:ea typeface="Quattrocento Sans"/>
              <a:cs typeface="Quattrocento Sans"/>
              <a:sym typeface="Quattrocento Sans"/>
            </a:endParaRPr>
          </a:p>
        </p:txBody>
      </p:sp>
      <p:sp>
        <p:nvSpPr>
          <p:cNvPr id="260" name="Google Shape;260;g349d2f170c4_2_3"/>
          <p:cNvSpPr txBox="1"/>
          <p:nvPr/>
        </p:nvSpPr>
        <p:spPr>
          <a:xfrm>
            <a:off x="9761475" y="7517175"/>
            <a:ext cx="2928000" cy="13716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a:buNone/>
            </a:pPr>
            <a:r>
              <a:rPr lang="en-US" sz="1700">
                <a:solidFill>
                  <a:schemeClr val="dk1"/>
                </a:solidFill>
                <a:latin typeface="Quattrocento Sans"/>
                <a:ea typeface="Quattrocento Sans"/>
                <a:cs typeface="Quattrocento Sans"/>
                <a:sym typeface="Quattrocento Sans"/>
              </a:rPr>
              <a:t>it’s rare to find wines with less than 1 gram/liter and wines with greater than 45 grams/liter are considered sweet</a:t>
            </a:r>
            <a:endParaRPr sz="1700">
              <a:solidFill>
                <a:schemeClr val="dk1"/>
              </a:solidFill>
              <a:latin typeface="Quattrocento Sans"/>
              <a:ea typeface="Quattrocento Sans"/>
              <a:cs typeface="Quattrocento Sans"/>
              <a:sym typeface="Quattrocento Sans"/>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None/>
            </a:pPr>
            <a:endParaRPr sz="32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264"/>
        <p:cNvGrpSpPr/>
        <p:nvPr/>
      </p:nvGrpSpPr>
      <p:grpSpPr>
        <a:xfrm>
          <a:off x="0" y="0"/>
          <a:ext cx="0" cy="0"/>
          <a:chOff x="0" y="0"/>
          <a:chExt cx="0" cy="0"/>
        </a:xfrm>
      </p:grpSpPr>
      <p:pic>
        <p:nvPicPr>
          <p:cNvPr id="265" name="Google Shape;265;p6"/>
          <p:cNvPicPr preferRelativeResize="0"/>
          <p:nvPr/>
        </p:nvPicPr>
        <p:blipFill rotWithShape="1">
          <a:blip r:embed="rId3">
            <a:alphaModFix/>
          </a:blip>
          <a:srcRect l="32118" r="12013"/>
          <a:stretch/>
        </p:blipFill>
        <p:spPr>
          <a:xfrm>
            <a:off x="0" y="321631"/>
            <a:ext cx="8081601" cy="9643738"/>
          </a:xfrm>
          <a:prstGeom prst="rect">
            <a:avLst/>
          </a:prstGeom>
          <a:noFill/>
          <a:ln>
            <a:noFill/>
          </a:ln>
        </p:spPr>
      </p:pic>
      <p:grpSp>
        <p:nvGrpSpPr>
          <p:cNvPr id="266" name="Google Shape;266;p6"/>
          <p:cNvGrpSpPr/>
          <p:nvPr/>
        </p:nvGrpSpPr>
        <p:grpSpPr>
          <a:xfrm>
            <a:off x="-313346" y="176968"/>
            <a:ext cx="18914691" cy="192288"/>
            <a:chOff x="0" y="-38100"/>
            <a:chExt cx="4981647" cy="50643"/>
          </a:xfrm>
        </p:grpSpPr>
        <p:sp>
          <p:nvSpPr>
            <p:cNvPr id="267" name="Google Shape;267;p6"/>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268" name="Google Shape;268;p6"/>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9" name="Google Shape;269;p6"/>
          <p:cNvGrpSpPr/>
          <p:nvPr/>
        </p:nvGrpSpPr>
        <p:grpSpPr>
          <a:xfrm>
            <a:off x="-313346" y="9773081"/>
            <a:ext cx="18914691" cy="192288"/>
            <a:chOff x="0" y="-38100"/>
            <a:chExt cx="4981647" cy="50643"/>
          </a:xfrm>
        </p:grpSpPr>
        <p:sp>
          <p:nvSpPr>
            <p:cNvPr id="270" name="Google Shape;270;p6"/>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271" name="Google Shape;271;p6"/>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2" name="Google Shape;272;p6"/>
          <p:cNvSpPr txBox="1"/>
          <p:nvPr/>
        </p:nvSpPr>
        <p:spPr>
          <a:xfrm>
            <a:off x="8081601" y="832497"/>
            <a:ext cx="10206300" cy="1940700"/>
          </a:xfrm>
          <a:prstGeom prst="rect">
            <a:avLst/>
          </a:prstGeom>
          <a:noFill/>
          <a:ln>
            <a:noFill/>
          </a:ln>
        </p:spPr>
        <p:txBody>
          <a:bodyPr spcFirstLastPara="1" wrap="square" lIns="0" tIns="0" rIns="0" bIns="0" anchor="t" anchorCtr="0">
            <a:spAutoFit/>
          </a:bodyPr>
          <a:lstStyle/>
          <a:p>
            <a:pPr marL="0" marR="0" lvl="0" indent="0" algn="ctr" rtl="0">
              <a:lnSpc>
                <a:spcPct val="147000"/>
              </a:lnSpc>
              <a:spcBef>
                <a:spcPts val="0"/>
              </a:spcBef>
              <a:spcAft>
                <a:spcPts val="0"/>
              </a:spcAft>
              <a:buNone/>
            </a:pPr>
            <a:r>
              <a:rPr lang="en-US" sz="3200" i="1">
                <a:solidFill>
                  <a:srgbClr val="923030"/>
                </a:solidFill>
                <a:latin typeface="Cinzel Decorative"/>
                <a:ea typeface="Cinzel Decorative"/>
                <a:cs typeface="Cinzel Decorative"/>
                <a:sym typeface="Cinzel Decorative"/>
              </a:rPr>
              <a:t>Wine Quality Prediction Using Supervised Learning</a:t>
            </a:r>
            <a:endParaRPr sz="6400">
              <a:solidFill>
                <a:srgbClr val="923030"/>
              </a:solidFill>
              <a:latin typeface="Cinzel Decorative"/>
              <a:ea typeface="Cinzel Decorative"/>
              <a:cs typeface="Cinzel Decorative"/>
              <a:sym typeface="Cinzel Decorative"/>
            </a:endParaRPr>
          </a:p>
          <a:p>
            <a:pPr marL="0" marR="0" lvl="0" indent="0" algn="ctr" rtl="0">
              <a:lnSpc>
                <a:spcPct val="147000"/>
              </a:lnSpc>
              <a:spcBef>
                <a:spcPts val="0"/>
              </a:spcBef>
              <a:spcAft>
                <a:spcPts val="0"/>
              </a:spcAft>
              <a:buNone/>
            </a:pPr>
            <a:endParaRPr sz="3200">
              <a:solidFill>
                <a:srgbClr val="923030"/>
              </a:solidFill>
              <a:latin typeface="Cinzel Decorative"/>
              <a:ea typeface="Cinzel Decorative"/>
              <a:cs typeface="Cinzel Decorative"/>
              <a:sym typeface="Cinzel Decorative"/>
            </a:endParaRPr>
          </a:p>
        </p:txBody>
      </p:sp>
      <p:sp>
        <p:nvSpPr>
          <p:cNvPr id="273" name="Google Shape;273;p6"/>
          <p:cNvSpPr txBox="1"/>
          <p:nvPr/>
        </p:nvSpPr>
        <p:spPr>
          <a:xfrm>
            <a:off x="9345249" y="6823559"/>
            <a:ext cx="3064500" cy="2154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a:p>
        </p:txBody>
      </p:sp>
      <p:sp>
        <p:nvSpPr>
          <p:cNvPr id="274" name="Google Shape;274;p6"/>
          <p:cNvSpPr txBox="1"/>
          <p:nvPr/>
        </p:nvSpPr>
        <p:spPr>
          <a:xfrm>
            <a:off x="9345249" y="8063963"/>
            <a:ext cx="30645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275" name="Google Shape;275;p6"/>
          <p:cNvSpPr txBox="1"/>
          <p:nvPr/>
        </p:nvSpPr>
        <p:spPr>
          <a:xfrm>
            <a:off x="9613150" y="2550650"/>
            <a:ext cx="7345500" cy="39774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1000"/>
              </a:spcBef>
              <a:spcAft>
                <a:spcPts val="0"/>
              </a:spcAft>
              <a:buClr>
                <a:schemeClr val="dk1"/>
              </a:buClr>
              <a:buSzPts val="1100"/>
              <a:buFont typeface="Arial"/>
              <a:buNone/>
            </a:pPr>
            <a:endParaRPr sz="25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endParaRPr sz="25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500">
                <a:solidFill>
                  <a:schemeClr val="dk1"/>
                </a:solidFill>
                <a:latin typeface="Quattrocento Sans"/>
                <a:ea typeface="Quattrocento Sans"/>
                <a:cs typeface="Quattrocento Sans"/>
                <a:sym typeface="Quattrocento Sans"/>
              </a:rPr>
              <a:t>	•	</a:t>
            </a:r>
            <a:r>
              <a:rPr lang="en-US" sz="2500" b="1">
                <a:solidFill>
                  <a:schemeClr val="dk1"/>
                </a:solidFill>
                <a:latin typeface="Quattrocento Sans"/>
                <a:ea typeface="Quattrocento Sans"/>
                <a:cs typeface="Quattrocento Sans"/>
                <a:sym typeface="Quattrocento Sans"/>
              </a:rPr>
              <a:t>Classification:</a:t>
            </a:r>
            <a:r>
              <a:rPr lang="en-US" sz="2500">
                <a:solidFill>
                  <a:schemeClr val="dk1"/>
                </a:solidFill>
                <a:latin typeface="Quattrocento Sans"/>
                <a:ea typeface="Quattrocento Sans"/>
                <a:cs typeface="Quattrocento Sans"/>
                <a:sym typeface="Quattrocento Sans"/>
              </a:rPr>
              <a:t> Standard vs. Premium</a:t>
            </a:r>
            <a:endParaRPr sz="25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500">
                <a:solidFill>
                  <a:schemeClr val="dk1"/>
                </a:solidFill>
                <a:latin typeface="Quattrocento Sans"/>
                <a:ea typeface="Quattrocento Sans"/>
                <a:cs typeface="Quattrocento Sans"/>
                <a:sym typeface="Quattrocento Sans"/>
              </a:rPr>
              <a:t>	•	</a:t>
            </a:r>
            <a:r>
              <a:rPr lang="en-US" sz="2500" b="1">
                <a:solidFill>
                  <a:schemeClr val="dk1"/>
                </a:solidFill>
                <a:latin typeface="Quattrocento Sans"/>
                <a:ea typeface="Quattrocento Sans"/>
                <a:cs typeface="Quattrocento Sans"/>
                <a:sym typeface="Quattrocento Sans"/>
              </a:rPr>
              <a:t>Dataset:</a:t>
            </a:r>
            <a:r>
              <a:rPr lang="en-US" sz="2500">
                <a:solidFill>
                  <a:schemeClr val="dk1"/>
                </a:solidFill>
                <a:latin typeface="Quattrocento Sans"/>
                <a:ea typeface="Quattrocento Sans"/>
                <a:cs typeface="Quattrocento Sans"/>
                <a:sym typeface="Quattrocento Sans"/>
              </a:rPr>
              <a:t> Merged Red and White Wines</a:t>
            </a:r>
            <a:endParaRPr sz="25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500">
                <a:solidFill>
                  <a:schemeClr val="dk1"/>
                </a:solidFill>
                <a:latin typeface="Quattrocento Sans"/>
                <a:ea typeface="Quattrocento Sans"/>
                <a:cs typeface="Quattrocento Sans"/>
                <a:sym typeface="Quattrocento Sans"/>
              </a:rPr>
              <a:t>	•	</a:t>
            </a:r>
            <a:r>
              <a:rPr lang="en-US" sz="2500" b="1">
                <a:solidFill>
                  <a:schemeClr val="dk1"/>
                </a:solidFill>
                <a:latin typeface="Quattrocento Sans"/>
                <a:ea typeface="Quattrocento Sans"/>
                <a:cs typeface="Quattrocento Sans"/>
                <a:sym typeface="Quattrocento Sans"/>
              </a:rPr>
              <a:t>Tools:</a:t>
            </a:r>
            <a:r>
              <a:rPr lang="en-US" sz="2500">
                <a:solidFill>
                  <a:schemeClr val="dk1"/>
                </a:solidFill>
                <a:latin typeface="Quattrocento Sans"/>
                <a:ea typeface="Quattrocento Sans"/>
                <a:cs typeface="Quattrocento Sans"/>
                <a:sym typeface="Quattrocento Sans"/>
              </a:rPr>
              <a:t> Python, Spark SQL, Scikit-learn</a:t>
            </a:r>
            <a:endParaRPr sz="2500">
              <a:solidFill>
                <a:schemeClr val="dk1"/>
              </a:solidFill>
              <a:latin typeface="Quattrocento Sans"/>
              <a:ea typeface="Quattrocento Sans"/>
              <a:cs typeface="Quattrocento Sans"/>
              <a:sym typeface="Quattrocento Sans"/>
            </a:endParaRPr>
          </a:p>
          <a:p>
            <a:pPr marL="457200" lvl="0" indent="0" algn="l" rtl="0">
              <a:lnSpc>
                <a:spcPct val="90000"/>
              </a:lnSpc>
              <a:spcBef>
                <a:spcPts val="1200"/>
              </a:spcBef>
              <a:spcAft>
                <a:spcPts val="0"/>
              </a:spcAft>
              <a:buClr>
                <a:schemeClr val="dk1"/>
              </a:buClr>
              <a:buSzPts val="1100"/>
              <a:buFont typeface="Arial"/>
              <a:buNone/>
            </a:pPr>
            <a:endParaRPr sz="2500">
              <a:solidFill>
                <a:schemeClr val="dk1"/>
              </a:solidFill>
              <a:latin typeface="Quattrocento Sans"/>
              <a:ea typeface="Quattrocento Sans"/>
              <a:cs typeface="Quattrocento Sans"/>
              <a:sym typeface="Quattrocento Sans"/>
            </a:endParaRPr>
          </a:p>
          <a:p>
            <a:pPr marL="457200" marR="0" lvl="0" indent="0" algn="ctr" rtl="0">
              <a:lnSpc>
                <a:spcPct val="140000"/>
              </a:lnSpc>
              <a:spcBef>
                <a:spcPts val="0"/>
              </a:spcBef>
              <a:spcAft>
                <a:spcPts val="0"/>
              </a:spcAft>
              <a:buNone/>
            </a:pPr>
            <a:endParaRPr sz="2100">
              <a:solidFill>
                <a:srgbClr val="320909"/>
              </a:solidFill>
            </a:endParaRPr>
          </a:p>
          <a:p>
            <a:pPr marL="0" marR="0" lvl="0" indent="0" algn="ctr" rtl="0">
              <a:lnSpc>
                <a:spcPct val="140000"/>
              </a:lnSpc>
              <a:spcBef>
                <a:spcPts val="0"/>
              </a:spcBef>
              <a:spcAft>
                <a:spcPts val="0"/>
              </a:spcAft>
              <a:buNone/>
            </a:pPr>
            <a:endParaRPr/>
          </a:p>
        </p:txBody>
      </p:sp>
      <p:sp>
        <p:nvSpPr>
          <p:cNvPr id="276" name="Google Shape;276;p6"/>
          <p:cNvSpPr/>
          <p:nvPr/>
        </p:nvSpPr>
        <p:spPr>
          <a:xfrm>
            <a:off x="13544626" y="5676866"/>
            <a:ext cx="4743272" cy="4205471"/>
          </a:xfrm>
          <a:custGeom>
            <a:avLst/>
            <a:gdLst/>
            <a:ahLst/>
            <a:cxnLst/>
            <a:rect l="l" t="t" r="r" b="b"/>
            <a:pathLst>
              <a:path w="4743272" h="4205471" extrusionOk="0">
                <a:moveTo>
                  <a:pt x="0" y="0"/>
                </a:moveTo>
                <a:lnTo>
                  <a:pt x="4743272" y="0"/>
                </a:lnTo>
                <a:lnTo>
                  <a:pt x="4743272" y="4205471"/>
                </a:lnTo>
                <a:lnTo>
                  <a:pt x="0" y="4205471"/>
                </a:lnTo>
                <a:lnTo>
                  <a:pt x="0" y="0"/>
                </a:lnTo>
                <a:close/>
              </a:path>
            </a:pathLst>
          </a:custGeom>
          <a:blipFill rotWithShape="1">
            <a:blip r:embed="rId4">
              <a:alphaModFix/>
            </a:blip>
            <a:stretch>
              <a:fillRect b="-55738"/>
            </a:stretch>
          </a:blipFill>
          <a:ln>
            <a:noFill/>
          </a:ln>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164</TotalTime>
  <Words>1407</Words>
  <Application>Microsoft Macintosh PowerPoint</Application>
  <PresentationFormat>Custom</PresentationFormat>
  <Paragraphs>145</Paragraphs>
  <Slides>19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Calibri</vt:lpstr>
      <vt:lpstr>Quattrocento Sans</vt:lpstr>
      <vt:lpstr>Satisfy</vt:lpstr>
      <vt:lpstr>Arial</vt:lpstr>
      <vt:lpstr>Cinzel Decorative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Erika Dorsainvil</cp:lastModifiedBy>
  <cp:revision>2</cp:revision>
  <dcterms:created xsi:type="dcterms:W3CDTF">2006-08-16T00:00:00Z</dcterms:created>
  <dcterms:modified xsi:type="dcterms:W3CDTF">2025-04-11T00:35:30Z</dcterms:modified>
</cp:coreProperties>
</file>